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35" r:id="rId1"/>
  </p:sldMasterIdLst>
  <p:notesMasterIdLst>
    <p:notesMasterId r:id="rId13"/>
  </p:notesMasterIdLst>
  <p:handoutMasterIdLst>
    <p:handoutMasterId r:id="rId14"/>
  </p:handoutMasterIdLst>
  <p:sldIdLst>
    <p:sldId id="258" r:id="rId2"/>
    <p:sldId id="275" r:id="rId3"/>
    <p:sldId id="294" r:id="rId4"/>
    <p:sldId id="295" r:id="rId5"/>
    <p:sldId id="296" r:id="rId6"/>
    <p:sldId id="297" r:id="rId7"/>
    <p:sldId id="322" r:id="rId8"/>
    <p:sldId id="316" r:id="rId9"/>
    <p:sldId id="323" r:id="rId10"/>
    <p:sldId id="321" r:id="rId11"/>
    <p:sldId id="274"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34" autoAdjust="0"/>
    <p:restoredTop sz="94626"/>
  </p:normalViewPr>
  <p:slideViewPr>
    <p:cSldViewPr snapToGrid="0" snapToObjects="1">
      <p:cViewPr varScale="1">
        <p:scale>
          <a:sx n="105" d="100"/>
          <a:sy n="105" d="100"/>
        </p:scale>
        <p:origin x="192" y="52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354B44E-40A3-0E46-B16A-9BF1250A248B}" type="datetimeFigureOut">
              <a:rPr lang="en-US" smtClean="0"/>
              <a:t>12/27/19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CDF1604-CF25-2840-A4A3-96CDE3604995}" type="slidenum">
              <a:rPr lang="en-US" smtClean="0"/>
              <a:t>‹#›</a:t>
            </a:fld>
            <a:endParaRPr lang="en-US"/>
          </a:p>
        </p:txBody>
      </p:sp>
    </p:spTree>
    <p:extLst>
      <p:ext uri="{BB962C8B-B14F-4D97-AF65-F5344CB8AC3E}">
        <p14:creationId xmlns:p14="http://schemas.microsoft.com/office/powerpoint/2010/main" val="1756357811"/>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6AD16C-2DB4-6642-BAD4-9ED973A087A0}" type="datetimeFigureOut">
              <a:rPr lang="en-US" smtClean="0"/>
              <a:t>12/27/19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5BF589-3978-3C45-966B-D7B7A71F2A02}" type="slidenum">
              <a:rPr lang="en-US" smtClean="0"/>
              <a:t>‹#›</a:t>
            </a:fld>
            <a:endParaRPr lang="en-US"/>
          </a:p>
        </p:txBody>
      </p:sp>
    </p:spTree>
    <p:extLst>
      <p:ext uri="{BB962C8B-B14F-4D97-AF65-F5344CB8AC3E}">
        <p14:creationId xmlns:p14="http://schemas.microsoft.com/office/powerpoint/2010/main" val="317884166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a:t>
            </a:fld>
            <a:endParaRPr lang="en-US"/>
          </a:p>
        </p:txBody>
      </p:sp>
    </p:spTree>
    <p:extLst>
      <p:ext uri="{BB962C8B-B14F-4D97-AF65-F5344CB8AC3E}">
        <p14:creationId xmlns:p14="http://schemas.microsoft.com/office/powerpoint/2010/main" val="1994090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11</a:t>
            </a:fld>
            <a:endParaRPr lang="en-US"/>
          </a:p>
        </p:txBody>
      </p:sp>
    </p:spTree>
    <p:extLst>
      <p:ext uri="{BB962C8B-B14F-4D97-AF65-F5344CB8AC3E}">
        <p14:creationId xmlns:p14="http://schemas.microsoft.com/office/powerpoint/2010/main" val="1249507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BBE38AD-3224-E642-BF56-F5FDC2B0CE4B}" type="datetime1">
              <a:rPr lang="en-US" smtClean="0"/>
              <a:t>12/27/19</a:t>
            </a:fld>
            <a:endParaRPr lang="en-US"/>
          </a:p>
        </p:txBody>
      </p:sp>
      <p:sp>
        <p:nvSpPr>
          <p:cNvPr id="5" name="Footer Placeholder 4"/>
          <p:cNvSpPr>
            <a:spLocks noGrp="1"/>
          </p:cNvSpPr>
          <p:nvPr>
            <p:ph type="ftr" sz="quarter" idx="11"/>
          </p:nvPr>
        </p:nvSpPr>
        <p:spPr/>
        <p:txBody>
          <a:bodyPr/>
          <a:lstStyle/>
          <a:p>
            <a:r>
              <a:rPr lang="en-US"/>
              <a:t>© 2020 EV3Lessons.com, Last edit 12/27/2019</a:t>
            </a:r>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
        <p:nvSpPr>
          <p:cNvPr id="7" name="Rectangle 6"/>
          <p:cNvSpPr/>
          <p:nvPr/>
        </p:nvSpPr>
        <p:spPr>
          <a:xfrm>
            <a:off x="1" y="-1"/>
            <a:ext cx="9144000" cy="1920240"/>
          </a:xfrm>
          <a:prstGeom prst="rect">
            <a:avLst/>
          </a:prstGeom>
          <a:solidFill>
            <a:schemeClr val="bg2">
              <a:lumMod val="2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tx1">
                  <a:lumMod val="85000"/>
                  <a:lumOff val="15000"/>
                </a:schemeClr>
              </a:solidFill>
              <a:latin typeface="+mj-lt"/>
              <a:ea typeface="+mj-ea"/>
              <a:cs typeface="+mj-cs"/>
            </a:endParaRPr>
          </a:p>
        </p:txBody>
      </p:sp>
      <p:grpSp>
        <p:nvGrpSpPr>
          <p:cNvPr id="8" name="Group 16"/>
          <p:cNvGrpSpPr/>
          <p:nvPr/>
        </p:nvGrpSpPr>
        <p:grpSpPr>
          <a:xfrm>
            <a:off x="0" y="1920240"/>
            <a:ext cx="9144000" cy="137411"/>
            <a:chOff x="284163" y="1759424"/>
            <a:chExt cx="8576373" cy="137411"/>
          </a:xfrm>
        </p:grpSpPr>
        <p:sp>
          <p:nvSpPr>
            <p:cNvPr id="9" name="Rectangle 8"/>
            <p:cNvSpPr/>
            <p:nvPr/>
          </p:nvSpPr>
          <p:spPr>
            <a:xfrm>
              <a:off x="284163" y="1759424"/>
              <a:ext cx="2743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3026392" y="1759424"/>
              <a:ext cx="1600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759424"/>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p:nvPr>
        </p:nvSpPr>
        <p:spPr>
          <a:xfrm>
            <a:off x="457200" y="2855890"/>
            <a:ext cx="8229600" cy="1088136"/>
          </a:xfrm>
          <a:noFill/>
        </p:spPr>
        <p:txBody>
          <a:bodyPr vert="horz" lIns="91440" tIns="45720" rIns="91440" bIns="45720" rtlCol="0" anchor="b" anchorCtr="0">
            <a:normAutofit/>
          </a:bodyPr>
          <a:lstStyle>
            <a:lvl1pPr marL="0" algn="ctr" defTabSz="914400" rtl="0" eaLnBrk="1" latinLnBrk="0" hangingPunct="1">
              <a:lnSpc>
                <a:spcPts val="4600"/>
              </a:lnSpc>
              <a:spcBef>
                <a:spcPct val="0"/>
              </a:spcBef>
              <a:buNone/>
              <a:defRPr sz="4000" kern="1200" baseline="0">
                <a:solidFill>
                  <a:schemeClr val="tx1"/>
                </a:solidFill>
                <a:latin typeface="+mj-lt"/>
                <a:ea typeface="+mj-ea"/>
                <a:cs typeface="+mj-cs"/>
              </a:defRPr>
            </a:lvl1pPr>
          </a:lstStyle>
          <a:p>
            <a:r>
              <a:rPr lang="en-US"/>
              <a:t>Click to edit Master title style</a:t>
            </a:r>
            <a:endParaRPr dirty="0"/>
          </a:p>
        </p:txBody>
      </p:sp>
      <p:sp>
        <p:nvSpPr>
          <p:cNvPr id="3" name="Subtitle 2"/>
          <p:cNvSpPr>
            <a:spLocks noGrp="1"/>
          </p:cNvSpPr>
          <p:nvPr>
            <p:ph type="subTitle" idx="1"/>
          </p:nvPr>
        </p:nvSpPr>
        <p:spPr>
          <a:xfrm>
            <a:off x="457200" y="4075497"/>
            <a:ext cx="8229600" cy="484632"/>
          </a:xfrm>
        </p:spPr>
        <p:txBody>
          <a:bodyPr vert="horz" lIns="91440" tIns="45720" rIns="91440" bIns="45720" rtlCol="0">
            <a:normAutofit/>
          </a:bodyPr>
          <a:lstStyle>
            <a:lvl1pPr marL="0" indent="0" algn="ctr" defTabSz="914400" rtl="0" eaLnBrk="1" latinLnBrk="0" hangingPunct="1">
              <a:lnSpc>
                <a:spcPct val="100000"/>
              </a:lnSpc>
              <a:spcBef>
                <a:spcPts val="0"/>
              </a:spcBef>
              <a:buClr>
                <a:schemeClr val="bg1">
                  <a:lumMod val="65000"/>
                </a:schemeClr>
              </a:buClr>
              <a:buSzPct val="90000"/>
              <a:buFont typeface="Wingdings" pitchFamily="2" charset="2"/>
              <a:buNone/>
              <a:defRPr sz="1800" kern="1200">
                <a:solidFill>
                  <a:schemeClr val="tx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13" name="Rectangle 12"/>
          <p:cNvSpPr/>
          <p:nvPr/>
        </p:nvSpPr>
        <p:spPr>
          <a:xfrm>
            <a:off x="284163" y="6227064"/>
            <a:ext cx="8574087" cy="1737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TextBox 13"/>
          <p:cNvSpPr txBox="1"/>
          <p:nvPr/>
        </p:nvSpPr>
        <p:spPr>
          <a:xfrm>
            <a:off x="329321" y="365291"/>
            <a:ext cx="5046247" cy="1200329"/>
          </a:xfrm>
          <a:prstGeom prst="rect">
            <a:avLst/>
          </a:prstGeom>
          <a:noFill/>
        </p:spPr>
        <p:txBody>
          <a:bodyPr wrap="square" rtlCol="0">
            <a:spAutoFit/>
          </a:bodyPr>
          <a:lstStyle/>
          <a:p>
            <a:r>
              <a:rPr lang="en-US" sz="3600" dirty="0">
                <a:solidFill>
                  <a:schemeClr val="bg1"/>
                </a:solidFill>
              </a:rPr>
              <a:t>ADVANCED EV3 PROGRAMMING LESSON</a:t>
            </a:r>
          </a:p>
        </p:txBody>
      </p:sp>
      <p:cxnSp>
        <p:nvCxnSpPr>
          <p:cNvPr id="17" name="Straight Connector 16"/>
          <p:cNvCxnSpPr/>
          <p:nvPr/>
        </p:nvCxnSpPr>
        <p:spPr>
          <a:xfrm>
            <a:off x="457200" y="4012165"/>
            <a:ext cx="82296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10994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Slide with Pictur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566823B-C5C3-3348-857D-1380B98F4D0B}" type="datetime1">
              <a:rPr lang="en-US" smtClean="0"/>
              <a:t>12/27/19</a:t>
            </a:fld>
            <a:endParaRPr lang="en-US"/>
          </a:p>
        </p:txBody>
      </p:sp>
      <p:sp>
        <p:nvSpPr>
          <p:cNvPr id="5" name="Footer Placeholder 4"/>
          <p:cNvSpPr>
            <a:spLocks noGrp="1"/>
          </p:cNvSpPr>
          <p:nvPr>
            <p:ph type="ftr" sz="quarter" idx="11"/>
          </p:nvPr>
        </p:nvSpPr>
        <p:spPr/>
        <p:txBody>
          <a:bodyPr/>
          <a:lstStyle/>
          <a:p>
            <a:r>
              <a:rPr lang="en-US"/>
              <a:t>© 2020 EV3Lessons.com, Last edit 12/27/2019</a:t>
            </a:r>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
        <p:nvSpPr>
          <p:cNvPr id="8" name="Picture Placeholder 7"/>
          <p:cNvSpPr>
            <a:spLocks noGrp="1"/>
          </p:cNvSpPr>
          <p:nvPr>
            <p:ph type="pic" sz="quarter" idx="13"/>
          </p:nvPr>
        </p:nvSpPr>
        <p:spPr>
          <a:xfrm>
            <a:off x="284162" y="2017058"/>
            <a:ext cx="8574087" cy="4377391"/>
          </a:xfrm>
        </p:spPr>
        <p:txBody>
          <a:bodyPr/>
          <a:lstStyle>
            <a:lvl1pPr>
              <a:buNone/>
              <a:defRPr/>
            </a:lvl1pPr>
          </a:lstStyle>
          <a:p>
            <a:r>
              <a:rPr lang="en-US"/>
              <a:t>Drag picture to placeholder or click icon to add</a:t>
            </a:r>
            <a:endParaRPr/>
          </a:p>
        </p:txBody>
      </p:sp>
      <p:sp>
        <p:nvSpPr>
          <p:cNvPr id="3" name="Subtitle 2"/>
          <p:cNvSpPr>
            <a:spLocks noGrp="1"/>
          </p:cNvSpPr>
          <p:nvPr>
            <p:ph type="subTitle" idx="1"/>
          </p:nvPr>
        </p:nvSpPr>
        <p:spPr>
          <a:xfrm>
            <a:off x="472420" y="1532965"/>
            <a:ext cx="7754284" cy="484094"/>
          </a:xfrm>
        </p:spPr>
        <p:txBody>
          <a:bodyPr>
            <a:normAutofit/>
          </a:bodyPr>
          <a:lstStyle>
            <a:lvl1pPr marL="0" indent="0" algn="l">
              <a:lnSpc>
                <a:spcPct val="100000"/>
              </a:lnSpc>
              <a:spcBef>
                <a:spcPts val="0"/>
              </a:spcBef>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2" name="Title 1"/>
          <p:cNvSpPr>
            <a:spLocks noGrp="1"/>
          </p:cNvSpPr>
          <p:nvPr>
            <p:ph type="ctrTitle"/>
          </p:nvPr>
        </p:nvSpPr>
        <p:spPr>
          <a:xfrm>
            <a:off x="418633" y="444728"/>
            <a:ext cx="7810967" cy="1088237"/>
          </a:xfrm>
          <a:noFill/>
        </p:spPr>
        <p:txBody>
          <a:bodyPr bIns="45720" anchor="b" anchorCtr="0">
            <a:normAutofit/>
          </a:bodyPr>
          <a:lstStyle>
            <a:lvl1pPr algn="l">
              <a:lnSpc>
                <a:spcPts val="4600"/>
              </a:lnSpc>
              <a:defRPr/>
            </a:lvl1pPr>
          </a:lstStyle>
          <a:p>
            <a:r>
              <a:rPr lang="en-US"/>
              <a:t>Click to edit Master title style</a:t>
            </a:r>
            <a:endParaRPr/>
          </a:p>
        </p:txBody>
      </p:sp>
    </p:spTree>
    <p:extLst>
      <p:ext uri="{BB962C8B-B14F-4D97-AF65-F5344CB8AC3E}">
        <p14:creationId xmlns:p14="http://schemas.microsoft.com/office/powerpoint/2010/main" val="1690395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7A85163F-D250-C345-AB7B-84E75A4B6D76}" type="datetime1">
              <a:rPr lang="en-US" smtClean="0"/>
              <a:t>12/27/19</a:t>
            </a:fld>
            <a:endParaRPr lang="en-US"/>
          </a:p>
        </p:txBody>
      </p:sp>
      <p:sp>
        <p:nvSpPr>
          <p:cNvPr id="5" name="Footer Placeholder 4"/>
          <p:cNvSpPr>
            <a:spLocks noGrp="1"/>
          </p:cNvSpPr>
          <p:nvPr>
            <p:ph type="ftr" sz="quarter" idx="11"/>
          </p:nvPr>
        </p:nvSpPr>
        <p:spPr/>
        <p:txBody>
          <a:bodyPr/>
          <a:lstStyle/>
          <a:p>
            <a:r>
              <a:rPr lang="en-US"/>
              <a:t>© 2020 EV3Lessons.com, Last edit 12/27/2019</a:t>
            </a:r>
          </a:p>
        </p:txBody>
      </p:sp>
      <p:sp>
        <p:nvSpPr>
          <p:cNvPr id="6" name="Slide Number Placeholder 5"/>
          <p:cNvSpPr>
            <a:spLocks noGrp="1"/>
          </p:cNvSpPr>
          <p:nvPr>
            <p:ph type="sldNum" sz="quarter" idx="12"/>
          </p:nvPr>
        </p:nvSpPr>
        <p:spPr/>
        <p:txBody>
          <a:bodyPr/>
          <a:lstStyle/>
          <a:p>
            <a:fld id="{4382A7F7-08BF-4252-8141-63FB96055BBB}" type="slidenum">
              <a:rPr lang="en-US" smtClean="0"/>
              <a:t>‹#›</a:t>
            </a:fld>
            <a:endParaRPr lang="en-US"/>
          </a:p>
        </p:txBody>
      </p:sp>
      <p:grpSp>
        <p:nvGrpSpPr>
          <p:cNvPr id="12" name="Group 11"/>
          <p:cNvGrpSpPr/>
          <p:nvPr/>
        </p:nvGrpSpPr>
        <p:grpSpPr>
          <a:xfrm>
            <a:off x="0" y="1188720"/>
            <a:ext cx="9144000" cy="137411"/>
            <a:chOff x="284163" y="1577847"/>
            <a:chExt cx="8576373" cy="137411"/>
          </a:xfrm>
        </p:grpSpPr>
        <p:sp>
          <p:nvSpPr>
            <p:cNvPr id="13" name="Rectangle 12"/>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Rectangle 13"/>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Rectangle 14"/>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6" name="Title 1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66879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0" name="Title 19"/>
          <p:cNvSpPr>
            <a:spLocks noGrp="1"/>
          </p:cNvSpPr>
          <p:nvPr>
            <p:ph type="title"/>
          </p:nvPr>
        </p:nvSpPr>
        <p:spPr>
          <a:xfrm>
            <a:off x="0" y="5075171"/>
            <a:ext cx="9143999" cy="1782829"/>
          </a:xfrm>
        </p:spPr>
        <p:txBody>
          <a:bodyPr/>
          <a:lstStyle/>
          <a:p>
            <a:r>
              <a:rPr lang="en-US"/>
              <a:t>Click to edit Master title style</a:t>
            </a:r>
          </a:p>
        </p:txBody>
      </p:sp>
      <p:grpSp>
        <p:nvGrpSpPr>
          <p:cNvPr id="15" name="Group 14"/>
          <p:cNvGrpSpPr/>
          <p:nvPr/>
        </p:nvGrpSpPr>
        <p:grpSpPr>
          <a:xfrm>
            <a:off x="0" y="4937760"/>
            <a:ext cx="9144000" cy="137411"/>
            <a:chOff x="284163" y="1577847"/>
            <a:chExt cx="8576373" cy="137411"/>
          </a:xfrm>
        </p:grpSpPr>
        <p:sp>
          <p:nvSpPr>
            <p:cNvPr id="16" name="Rectangle 15"/>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Rectangle 16"/>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17"/>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4" name="Date Placeholder 3"/>
          <p:cNvSpPr>
            <a:spLocks noGrp="1"/>
          </p:cNvSpPr>
          <p:nvPr>
            <p:ph type="dt" sz="half" idx="10"/>
          </p:nvPr>
        </p:nvSpPr>
        <p:spPr/>
        <p:txBody>
          <a:bodyPr/>
          <a:lstStyle/>
          <a:p>
            <a:fld id="{EAF5553A-C7D4-1348-9F3E-713CF0D2859A}" type="datetime1">
              <a:rPr lang="en-US" smtClean="0"/>
              <a:t>12/27/19</a:t>
            </a:fld>
            <a:endParaRPr lang="en-US" dirty="0"/>
          </a:p>
        </p:txBody>
      </p:sp>
      <p:sp>
        <p:nvSpPr>
          <p:cNvPr id="5" name="Footer Placeholder 4"/>
          <p:cNvSpPr>
            <a:spLocks noGrp="1"/>
          </p:cNvSpPr>
          <p:nvPr>
            <p:ph type="ftr" sz="quarter" idx="11"/>
          </p:nvPr>
        </p:nvSpPr>
        <p:spPr/>
        <p:txBody>
          <a:bodyPr/>
          <a:lstStyle/>
          <a:p>
            <a:r>
              <a:rPr lang="en-US"/>
              <a:t>© 2020 EV3Lessons.com, Last edit 12/27/2019</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4382A7F7-08BF-4252-8141-63FB96055BBB}" type="slidenum">
              <a:rPr lang="en-US" smtClean="0"/>
              <a:t>‹#›</a:t>
            </a:fld>
            <a:endParaRPr lang="en-US"/>
          </a:p>
        </p:txBody>
      </p:sp>
    </p:spTree>
    <p:extLst>
      <p:ext uri="{BB962C8B-B14F-4D97-AF65-F5344CB8AC3E}">
        <p14:creationId xmlns:p14="http://schemas.microsoft.com/office/powerpoint/2010/main" val="7699729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grpSp>
        <p:nvGrpSpPr>
          <p:cNvPr id="17" name="Group 16"/>
          <p:cNvGrpSpPr/>
          <p:nvPr/>
        </p:nvGrpSpPr>
        <p:grpSpPr>
          <a:xfrm>
            <a:off x="0" y="1188720"/>
            <a:ext cx="9144000" cy="137411"/>
            <a:chOff x="284163" y="1577847"/>
            <a:chExt cx="8576373" cy="137411"/>
          </a:xfrm>
        </p:grpSpPr>
        <p:sp>
          <p:nvSpPr>
            <p:cNvPr id="18" name="Rectangle 17"/>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9" name="Rectangle 18"/>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0" name="Rectangle 19"/>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Content Placeholder 2"/>
          <p:cNvSpPr>
            <a:spLocks noGrp="1"/>
          </p:cNvSpPr>
          <p:nvPr>
            <p:ph sz="half" idx="1"/>
          </p:nvPr>
        </p:nvSpPr>
        <p:spPr>
          <a:xfrm>
            <a:off x="403412"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778188"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fld id="{4ED0F671-7C82-4445-93E0-7C45FBB92E2E}" type="datetime1">
              <a:rPr lang="en-US" smtClean="0"/>
              <a:t>12/27/19</a:t>
            </a:fld>
            <a:endParaRPr lang="en-US"/>
          </a:p>
        </p:txBody>
      </p:sp>
      <p:sp>
        <p:nvSpPr>
          <p:cNvPr id="7" name="Slide Number Placeholder 6"/>
          <p:cNvSpPr>
            <a:spLocks noGrp="1"/>
          </p:cNvSpPr>
          <p:nvPr>
            <p:ph type="sldNum" sz="quarter" idx="12"/>
          </p:nvPr>
        </p:nvSpPr>
        <p:spPr/>
        <p:txBody>
          <a:bodyPr/>
          <a:lstStyle/>
          <a:p>
            <a:fld id="{4382A7F7-08BF-4252-8141-63FB96055BBB}" type="slidenum">
              <a:rPr lang="en-US" smtClean="0"/>
              <a:t>‹#›</a:t>
            </a:fld>
            <a:endParaRPr lang="en-US"/>
          </a:p>
        </p:txBody>
      </p:sp>
      <p:sp>
        <p:nvSpPr>
          <p:cNvPr id="11" name="Rectangle 10"/>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Rectangle 12"/>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198863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Click to edit Master title style</a:t>
            </a:r>
          </a:p>
        </p:txBody>
      </p:sp>
      <p:grpSp>
        <p:nvGrpSpPr>
          <p:cNvPr id="20" name="Group 19"/>
          <p:cNvGrpSpPr/>
          <p:nvPr/>
        </p:nvGrpSpPr>
        <p:grpSpPr>
          <a:xfrm>
            <a:off x="0" y="1188720"/>
            <a:ext cx="9144000" cy="137411"/>
            <a:chOff x="284163" y="1577847"/>
            <a:chExt cx="8576373" cy="137411"/>
          </a:xfrm>
        </p:grpSpPr>
        <p:sp>
          <p:nvSpPr>
            <p:cNvPr id="21" name="Rectangle 20"/>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2" name="Rectangle 21"/>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3" name="Rectangle 22"/>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Text Placeholder 2"/>
          <p:cNvSpPr>
            <a:spLocks noGrp="1"/>
          </p:cNvSpPr>
          <p:nvPr>
            <p:ph type="body" idx="1"/>
          </p:nvPr>
        </p:nvSpPr>
        <p:spPr>
          <a:xfrm>
            <a:off x="403412" y="1735138"/>
            <a:ext cx="3931920" cy="833250"/>
          </a:xfrm>
        </p:spPr>
        <p:txBody>
          <a:bodyPr anchor="b">
            <a:noAutofit/>
          </a:bodyPr>
          <a:lstStyle>
            <a:lvl1pPr marL="0" indent="0" algn="ctr">
              <a:lnSpc>
                <a:spcPct val="100000"/>
              </a:lnSpc>
              <a:spcBef>
                <a:spcPts val="600"/>
              </a:spcBef>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03412"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4779495" y="1735138"/>
            <a:ext cx="3931920" cy="833250"/>
          </a:xfrm>
        </p:spPr>
        <p:txBody>
          <a:bodyPr anchor="b">
            <a:noAutofit/>
          </a:bodyPr>
          <a:lstStyle>
            <a:lvl1pPr marL="0" indent="0" algn="ctr">
              <a:lnSpc>
                <a:spcPct val="100000"/>
              </a:lnSpc>
              <a:spcBef>
                <a:spcPts val="600"/>
              </a:spcBef>
              <a:buNone/>
              <a:defRPr sz="2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79495"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fld id="{0F1B9124-8841-B744-B5C6-AB2045E21DDE}" type="datetime1">
              <a:rPr lang="en-US" smtClean="0"/>
              <a:t>12/27/19</a:t>
            </a:fld>
            <a:endParaRPr lang="en-US"/>
          </a:p>
        </p:txBody>
      </p:sp>
      <p:sp>
        <p:nvSpPr>
          <p:cNvPr id="8" name="Footer Placeholder 7"/>
          <p:cNvSpPr>
            <a:spLocks noGrp="1"/>
          </p:cNvSpPr>
          <p:nvPr>
            <p:ph type="ftr" sz="quarter" idx="11"/>
          </p:nvPr>
        </p:nvSpPr>
        <p:spPr/>
        <p:txBody>
          <a:bodyPr/>
          <a:lstStyle/>
          <a:p>
            <a:r>
              <a:rPr lang="en-US"/>
              <a:t>© 2020 EV3Lessons.com, Last edit 12/27/2019</a:t>
            </a:r>
          </a:p>
        </p:txBody>
      </p:sp>
      <p:sp>
        <p:nvSpPr>
          <p:cNvPr id="9" name="Slide Number Placeholder 8"/>
          <p:cNvSpPr>
            <a:spLocks noGrp="1"/>
          </p:cNvSpPr>
          <p:nvPr>
            <p:ph type="sldNum" sz="quarter" idx="12"/>
          </p:nvPr>
        </p:nvSpPr>
        <p:spPr/>
        <p:txBody>
          <a:bodyPr/>
          <a:lstStyle/>
          <a:p>
            <a:fld id="{4382A7F7-08BF-4252-8141-63FB96055BBB}" type="slidenum">
              <a:rPr lang="en-US" smtClean="0"/>
              <a:t>‹#›</a:t>
            </a:fld>
            <a:endParaRPr lang="en-US"/>
          </a:p>
        </p:txBody>
      </p:sp>
    </p:spTree>
    <p:extLst>
      <p:ext uri="{BB962C8B-B14F-4D97-AF65-F5344CB8AC3E}">
        <p14:creationId xmlns:p14="http://schemas.microsoft.com/office/powerpoint/2010/main" val="8127267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grpSp>
        <p:nvGrpSpPr>
          <p:cNvPr id="16" name="Group 15"/>
          <p:cNvGrpSpPr/>
          <p:nvPr/>
        </p:nvGrpSpPr>
        <p:grpSpPr>
          <a:xfrm>
            <a:off x="0" y="1188720"/>
            <a:ext cx="9144000" cy="137411"/>
            <a:chOff x="284163" y="1577847"/>
            <a:chExt cx="8576373" cy="137411"/>
          </a:xfrm>
        </p:grpSpPr>
        <p:sp>
          <p:nvSpPr>
            <p:cNvPr id="17" name="Rectangle 16"/>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17"/>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9" name="Rectangle 18"/>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Date Placeholder 2"/>
          <p:cNvSpPr>
            <a:spLocks noGrp="1"/>
          </p:cNvSpPr>
          <p:nvPr>
            <p:ph type="dt" sz="half" idx="10"/>
          </p:nvPr>
        </p:nvSpPr>
        <p:spPr/>
        <p:txBody>
          <a:bodyPr/>
          <a:lstStyle/>
          <a:p>
            <a:fld id="{24842E90-A949-5F44-A52E-562B5AD34EBF}" type="datetime1">
              <a:rPr lang="en-US" smtClean="0"/>
              <a:t>12/27/19</a:t>
            </a:fld>
            <a:endParaRPr lang="en-US"/>
          </a:p>
        </p:txBody>
      </p:sp>
      <p:sp>
        <p:nvSpPr>
          <p:cNvPr id="4" name="Footer Placeholder 3"/>
          <p:cNvSpPr>
            <a:spLocks noGrp="1"/>
          </p:cNvSpPr>
          <p:nvPr>
            <p:ph type="ftr" sz="quarter" idx="11"/>
          </p:nvPr>
        </p:nvSpPr>
        <p:spPr/>
        <p:txBody>
          <a:bodyPr/>
          <a:lstStyle/>
          <a:p>
            <a:r>
              <a:rPr lang="en-US"/>
              <a:t>© 2020 EV3Lessons.com, Last edit 12/27/2019</a:t>
            </a:r>
          </a:p>
        </p:txBody>
      </p:sp>
      <p:sp>
        <p:nvSpPr>
          <p:cNvPr id="5" name="Slide Number Placeholder 4"/>
          <p:cNvSpPr>
            <a:spLocks noGrp="1"/>
          </p:cNvSpPr>
          <p:nvPr>
            <p:ph type="sldNum" sz="quarter" idx="12"/>
          </p:nvPr>
        </p:nvSpPr>
        <p:spPr/>
        <p:txBody>
          <a:bodyPr/>
          <a:lstStyle/>
          <a:p>
            <a:fld id="{4382A7F7-08BF-4252-8141-63FB96055BBB}" type="slidenum">
              <a:rPr lang="en-US" smtClean="0"/>
              <a:t>‹#›</a:t>
            </a:fld>
            <a:endParaRPr lang="en-US"/>
          </a:p>
        </p:txBody>
      </p:sp>
    </p:spTree>
    <p:extLst>
      <p:ext uri="{BB962C8B-B14F-4D97-AF65-F5344CB8AC3E}">
        <p14:creationId xmlns:p14="http://schemas.microsoft.com/office/powerpoint/2010/main" val="1501937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pSp>
        <p:nvGrpSpPr>
          <p:cNvPr id="13" name="Group 12"/>
          <p:cNvGrpSpPr/>
          <p:nvPr/>
        </p:nvGrpSpPr>
        <p:grpSpPr>
          <a:xfrm>
            <a:off x="0" y="1188720"/>
            <a:ext cx="9144000" cy="137411"/>
            <a:chOff x="284163" y="1577847"/>
            <a:chExt cx="8576373" cy="137411"/>
          </a:xfrm>
        </p:grpSpPr>
        <p:sp>
          <p:nvSpPr>
            <p:cNvPr id="14" name="Rectangle 13"/>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Rectangle 14"/>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Rectangle 15"/>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Vertical Text Placeholder 2"/>
          <p:cNvSpPr>
            <a:spLocks noGrp="1"/>
          </p:cNvSpPr>
          <p:nvPr>
            <p:ph type="body" orient="vert" idx="1"/>
          </p:nvPr>
        </p:nvSpPr>
        <p:spPr>
          <a:xfrm>
            <a:off x="284163" y="2133600"/>
            <a:ext cx="8574087" cy="4013200"/>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A5F63EC4-95DA-1A44-88B2-6A9F0B9BDE8D}" type="datetime1">
              <a:rPr lang="en-US" smtClean="0"/>
              <a:t>12/27/19</a:t>
            </a:fld>
            <a:endParaRPr lang="en-US"/>
          </a:p>
        </p:txBody>
      </p:sp>
      <p:sp>
        <p:nvSpPr>
          <p:cNvPr id="5" name="Footer Placeholder 4"/>
          <p:cNvSpPr>
            <a:spLocks noGrp="1"/>
          </p:cNvSpPr>
          <p:nvPr>
            <p:ph type="ftr" sz="quarter" idx="11"/>
          </p:nvPr>
        </p:nvSpPr>
        <p:spPr/>
        <p:txBody>
          <a:bodyPr/>
          <a:lstStyle/>
          <a:p>
            <a:r>
              <a:rPr lang="en-US"/>
              <a:t>© 2020 EV3Lessons.com, Last edit 12/27/2019</a:t>
            </a:r>
          </a:p>
        </p:txBody>
      </p:sp>
      <p:sp>
        <p:nvSpPr>
          <p:cNvPr id="6" name="Slide Number Placeholder 5"/>
          <p:cNvSpPr>
            <a:spLocks noGrp="1"/>
          </p:cNvSpPr>
          <p:nvPr>
            <p:ph type="sldNum" sz="quarter" idx="12"/>
          </p:nvPr>
        </p:nvSpPr>
        <p:spPr/>
        <p:txBody>
          <a:bodyPr/>
          <a:lstStyle/>
          <a:p>
            <a:fld id="{4382A7F7-08BF-4252-8141-63FB96055BBB}" type="slidenum">
              <a:rPr lang="en-US" smtClean="0"/>
              <a:t>‹#›</a:t>
            </a:fld>
            <a:endParaRPr lang="en-US"/>
          </a:p>
        </p:txBody>
      </p:sp>
      <p:sp>
        <p:nvSpPr>
          <p:cNvPr id="17" name="Title 1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44120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6" name="Title 15"/>
          <p:cNvSpPr>
            <a:spLocks noGrp="1"/>
          </p:cNvSpPr>
          <p:nvPr>
            <p:ph type="title"/>
          </p:nvPr>
        </p:nvSpPr>
        <p:spPr>
          <a:xfrm rot="5400000">
            <a:off x="5257800" y="2965449"/>
            <a:ext cx="6858000" cy="914400"/>
          </a:xfrm>
        </p:spPr>
        <p:txBody>
          <a:bodyPr>
            <a:normAutofit/>
          </a:bodyPr>
          <a:lstStyle>
            <a:lvl1pPr algn="ctr">
              <a:defRPr sz="3600"/>
            </a:lvl1pPr>
          </a:lstStyle>
          <a:p>
            <a:r>
              <a:rPr lang="en-US"/>
              <a:t>Click to edit Master title style</a:t>
            </a:r>
          </a:p>
        </p:txBody>
      </p:sp>
      <p:sp>
        <p:nvSpPr>
          <p:cNvPr id="3" name="Vertical Text Placeholder 2"/>
          <p:cNvSpPr>
            <a:spLocks noGrp="1"/>
          </p:cNvSpPr>
          <p:nvPr>
            <p:ph type="body" orient="vert" idx="1"/>
          </p:nvPr>
        </p:nvSpPr>
        <p:spPr>
          <a:xfrm>
            <a:off x="284163" y="457200"/>
            <a:ext cx="6497637" cy="5937250"/>
          </a:xfrm>
        </p:spPr>
        <p:txBody>
          <a:bodyPr vert="eaVert"/>
          <a:lstStyle>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a:xfrm>
            <a:off x="3679924" y="6437032"/>
            <a:ext cx="2133600" cy="365125"/>
          </a:xfrm>
        </p:spPr>
        <p:txBody>
          <a:bodyPr/>
          <a:lstStyle/>
          <a:p>
            <a:fld id="{E1A80AEF-0399-4A4B-B712-0D3CD4E77C2A}" type="datetime1">
              <a:rPr lang="en-US" smtClean="0"/>
              <a:t>12/27/19</a:t>
            </a:fld>
            <a:endParaRPr lang="en-US"/>
          </a:p>
        </p:txBody>
      </p:sp>
      <p:sp>
        <p:nvSpPr>
          <p:cNvPr id="5" name="Footer Placeholder 4"/>
          <p:cNvSpPr>
            <a:spLocks noGrp="1"/>
          </p:cNvSpPr>
          <p:nvPr>
            <p:ph type="ftr" sz="quarter" idx="11"/>
          </p:nvPr>
        </p:nvSpPr>
        <p:spPr/>
        <p:txBody>
          <a:bodyPr/>
          <a:lstStyle/>
          <a:p>
            <a:r>
              <a:rPr lang="en-US"/>
              <a:t>© 2020 EV3Lessons.com, Last edit 12/27/2019</a:t>
            </a:r>
          </a:p>
        </p:txBody>
      </p:sp>
      <p:sp>
        <p:nvSpPr>
          <p:cNvPr id="6" name="Slide Number Placeholder 5"/>
          <p:cNvSpPr>
            <a:spLocks noGrp="1"/>
          </p:cNvSpPr>
          <p:nvPr>
            <p:ph type="sldNum" sz="quarter" idx="12"/>
          </p:nvPr>
        </p:nvSpPr>
        <p:spPr>
          <a:xfrm>
            <a:off x="7477031" y="6439714"/>
            <a:ext cx="630621" cy="359760"/>
          </a:xfrm>
        </p:spPr>
        <p:txBody>
          <a:bodyPr/>
          <a:lstStyle/>
          <a:p>
            <a:fld id="{4382A7F7-08BF-4252-8141-63FB96055BBB}" type="slidenum">
              <a:rPr lang="en-US" smtClean="0"/>
              <a:t>‹#›</a:t>
            </a:fld>
            <a:endParaRPr lang="en-US"/>
          </a:p>
        </p:txBody>
      </p:sp>
      <p:grpSp>
        <p:nvGrpSpPr>
          <p:cNvPr id="12" name="Group 11"/>
          <p:cNvGrpSpPr/>
          <p:nvPr/>
        </p:nvGrpSpPr>
        <p:grpSpPr>
          <a:xfrm rot="5400000">
            <a:off x="4753323" y="3358675"/>
            <a:ext cx="6861177" cy="137475"/>
            <a:chOff x="284163" y="1577847"/>
            <a:chExt cx="8576373" cy="137411"/>
          </a:xfrm>
        </p:grpSpPr>
        <p:sp>
          <p:nvSpPr>
            <p:cNvPr id="13" name="Rectangle 12"/>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Rectangle 13"/>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Rectangle 14"/>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1836735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AE52099-EDDE-A143-975E-847C4643E6BD}" type="datetime1">
              <a:rPr lang="en-US" smtClean="0"/>
              <a:t>12/27/19</a:t>
            </a:fld>
            <a:endParaRPr lang="en-US" dirty="0"/>
          </a:p>
        </p:txBody>
      </p:sp>
      <p:sp>
        <p:nvSpPr>
          <p:cNvPr id="4" name="Footer Placeholder 3"/>
          <p:cNvSpPr>
            <a:spLocks noGrp="1"/>
          </p:cNvSpPr>
          <p:nvPr>
            <p:ph type="ftr" sz="quarter" idx="11"/>
          </p:nvPr>
        </p:nvSpPr>
        <p:spPr/>
        <p:txBody>
          <a:bodyPr/>
          <a:lstStyle/>
          <a:p>
            <a:r>
              <a:rPr lang="en-US"/>
              <a:t>© 2020 EV3Lessons.com, Last edit 12/27/2019</a:t>
            </a:r>
            <a:endParaRPr lang="en-US" dirty="0"/>
          </a:p>
        </p:txBody>
      </p:sp>
      <p:sp>
        <p:nvSpPr>
          <p:cNvPr id="5" name="Slide Number Placeholder 4"/>
          <p:cNvSpPr>
            <a:spLocks noGrp="1"/>
          </p:cNvSpPr>
          <p:nvPr>
            <p:ph type="sldNum" sz="quarter" idx="12"/>
          </p:nvPr>
        </p:nvSpPr>
        <p:spPr/>
        <p:txBody>
          <a:bodyPr/>
          <a:lstStyle/>
          <a:p>
            <a:fld id="{4382A7F7-08BF-4252-8141-63FB96055BBB}" type="slidenum">
              <a:rPr lang="en-US" smtClean="0"/>
              <a:t>‹#›</a:t>
            </a:fld>
            <a:endParaRPr lang="en-US"/>
          </a:p>
        </p:txBody>
      </p:sp>
      <p:sp>
        <p:nvSpPr>
          <p:cNvPr id="7" name="Text Placeholder 6"/>
          <p:cNvSpPr>
            <a:spLocks noGrp="1"/>
          </p:cNvSpPr>
          <p:nvPr>
            <p:ph type="body" sz="quarter" idx="13"/>
          </p:nvPr>
        </p:nvSpPr>
        <p:spPr>
          <a:xfrm>
            <a:off x="199698" y="1554163"/>
            <a:ext cx="8737927" cy="4741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825476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84163" y="1818870"/>
            <a:ext cx="8574087" cy="43072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2784041" y="6434349"/>
            <a:ext cx="2133600" cy="365125"/>
          </a:xfrm>
          <a:prstGeom prst="rect">
            <a:avLst/>
          </a:prstGeom>
        </p:spPr>
        <p:txBody>
          <a:bodyPr vert="horz" lIns="91440" tIns="45720" rIns="91440" bIns="45720" rtlCol="0" anchor="ctr"/>
          <a:lstStyle>
            <a:lvl1pPr algn="r">
              <a:defRPr sz="1100" b="1">
                <a:solidFill>
                  <a:schemeClr val="bg1">
                    <a:lumMod val="65000"/>
                  </a:schemeClr>
                </a:solidFill>
              </a:defRPr>
            </a:lvl1pPr>
          </a:lstStyle>
          <a:p>
            <a:fld id="{942AD35E-500E-1A49-BB25-12B2F8E5C5E8}" type="datetime1">
              <a:rPr lang="en-US" smtClean="0"/>
              <a:t>12/27/19</a:t>
            </a:fld>
            <a:endParaRPr lang="en-US" dirty="0"/>
          </a:p>
        </p:txBody>
      </p:sp>
      <p:sp>
        <p:nvSpPr>
          <p:cNvPr id="5" name="Footer Placeholder 4"/>
          <p:cNvSpPr>
            <a:spLocks noGrp="1"/>
          </p:cNvSpPr>
          <p:nvPr>
            <p:ph type="ftr" sz="quarter" idx="3"/>
          </p:nvPr>
        </p:nvSpPr>
        <p:spPr>
          <a:xfrm>
            <a:off x="199698" y="6437032"/>
            <a:ext cx="6124902" cy="365125"/>
          </a:xfrm>
          <a:prstGeom prst="rect">
            <a:avLst/>
          </a:prstGeom>
        </p:spPr>
        <p:txBody>
          <a:bodyPr vert="horz" lIns="91440" tIns="45720" rIns="91440" bIns="45720" rtlCol="0" anchor="ctr"/>
          <a:lstStyle>
            <a:lvl1pPr algn="l">
              <a:defRPr sz="1100" b="1">
                <a:solidFill>
                  <a:schemeClr val="bg1">
                    <a:lumMod val="65000"/>
                  </a:schemeClr>
                </a:solidFill>
              </a:defRPr>
            </a:lvl1pPr>
          </a:lstStyle>
          <a:p>
            <a:r>
              <a:rPr lang="en-US"/>
              <a:t>© 2020 EV3Lessons.com, Last edit 12/27/2019</a:t>
            </a:r>
            <a:endParaRPr lang="en-US" dirty="0"/>
          </a:p>
        </p:txBody>
      </p:sp>
      <p:sp>
        <p:nvSpPr>
          <p:cNvPr id="2" name="Title Placeholder 1"/>
          <p:cNvSpPr>
            <a:spLocks noGrp="1"/>
          </p:cNvSpPr>
          <p:nvPr>
            <p:ph type="title"/>
          </p:nvPr>
        </p:nvSpPr>
        <p:spPr>
          <a:xfrm>
            <a:off x="0" y="0"/>
            <a:ext cx="9143999" cy="1188720"/>
          </a:xfrm>
          <a:prstGeom prst="rect">
            <a:avLst/>
          </a:prstGeom>
          <a:solidFill>
            <a:schemeClr val="bg2">
              <a:lumMod val="25000"/>
            </a:schemeClr>
          </a:solidFill>
        </p:spPr>
        <p:txBody>
          <a:bodyPr vert="horz" lIns="91440" tIns="45720" rIns="91440" bIns="45720" rtlCol="0" anchor="ctr">
            <a:normAutofit/>
          </a:bodyPr>
          <a:lstStyle/>
          <a:p>
            <a:r>
              <a:rPr lang="en-US"/>
              <a:t>Click to edit Master title style</a:t>
            </a:r>
            <a:endParaRPr dirty="0"/>
          </a:p>
        </p:txBody>
      </p:sp>
      <p:sp>
        <p:nvSpPr>
          <p:cNvPr id="6" name="Slide Number Placeholder 5"/>
          <p:cNvSpPr>
            <a:spLocks noGrp="1"/>
          </p:cNvSpPr>
          <p:nvPr>
            <p:ph type="sldNum" sz="quarter" idx="4"/>
          </p:nvPr>
        </p:nvSpPr>
        <p:spPr>
          <a:xfrm>
            <a:off x="8297915" y="6439714"/>
            <a:ext cx="630621" cy="359760"/>
          </a:xfrm>
          <a:prstGeom prst="rect">
            <a:avLst/>
          </a:prstGeom>
          <a:ln>
            <a:noFill/>
          </a:ln>
        </p:spPr>
        <p:txBody>
          <a:bodyPr vert="horz" lIns="91440" tIns="45720" rIns="91440" bIns="45720" rtlCol="0" anchor="ctr"/>
          <a:lstStyle>
            <a:lvl1pPr algn="r">
              <a:defRPr sz="1400" b="1">
                <a:solidFill>
                  <a:schemeClr val="tx1"/>
                </a:solidFill>
              </a:defRPr>
            </a:lvl1pPr>
          </a:lstStyle>
          <a:p>
            <a:fld id="{4382A7F7-08BF-4252-8141-63FB96055BBB}" type="slidenum">
              <a:rPr lang="en-US" smtClean="0"/>
              <a:t>‹#›</a:t>
            </a:fld>
            <a:endParaRPr lang="en-US"/>
          </a:p>
        </p:txBody>
      </p:sp>
    </p:spTree>
    <p:extLst>
      <p:ext uri="{BB962C8B-B14F-4D97-AF65-F5344CB8AC3E}">
        <p14:creationId xmlns:p14="http://schemas.microsoft.com/office/powerpoint/2010/main" val="1024830716"/>
      </p:ext>
    </p:extLst>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Lst>
  <p:hf sldNum="0" hdr="0" dt="0"/>
  <p:txStyles>
    <p:titleStyle>
      <a:lvl1pPr marL="231775" indent="3175" algn="l" defTabSz="914400" rtl="0" eaLnBrk="1" latinLnBrk="0" hangingPunct="1">
        <a:spcBef>
          <a:spcPct val="0"/>
        </a:spcBef>
        <a:buNone/>
        <a:tabLst/>
        <a:defRPr sz="4200" kern="1200">
          <a:solidFill>
            <a:schemeClr val="bg1"/>
          </a:solidFill>
          <a:latin typeface="Calibri" charset="0"/>
          <a:ea typeface="Calibri" charset="0"/>
          <a:cs typeface="Calibri" charset="0"/>
        </a:defRPr>
      </a:lvl1pPr>
    </p:titleStyle>
    <p:bodyStyle>
      <a:lvl1pPr marL="454025" indent="-454025" algn="l" defTabSz="914400" rtl="0" eaLnBrk="1" latinLnBrk="0" hangingPunct="1">
        <a:spcBef>
          <a:spcPts val="2000"/>
        </a:spcBef>
        <a:buClr>
          <a:schemeClr val="bg1">
            <a:lumMod val="65000"/>
          </a:schemeClr>
        </a:buClr>
        <a:buSzPct val="90000"/>
        <a:buFont typeface="Wingdings" pitchFamily="2" charset="2"/>
        <a:buChar char=""/>
        <a:defRPr sz="2400" kern="1200">
          <a:solidFill>
            <a:schemeClr val="tx1">
              <a:lumMod val="85000"/>
              <a:lumOff val="15000"/>
            </a:schemeClr>
          </a:solidFill>
          <a:latin typeface="+mn-lt"/>
          <a:ea typeface="+mn-ea"/>
          <a:cs typeface="+mn-cs"/>
        </a:defRPr>
      </a:lvl1pPr>
      <a:lvl2pPr marL="914400" indent="-457200" algn="l" defTabSz="914400" rtl="0" eaLnBrk="1" latinLnBrk="0" hangingPunct="1">
        <a:spcBef>
          <a:spcPts val="600"/>
        </a:spcBef>
        <a:buClr>
          <a:schemeClr val="tx1">
            <a:lumMod val="75000"/>
            <a:lumOff val="25000"/>
          </a:schemeClr>
        </a:buClr>
        <a:buSzPct val="90000"/>
        <a:buFont typeface="Wingdings" pitchFamily="2" charset="2"/>
        <a:buChar char=""/>
        <a:defRPr sz="2200" kern="1200">
          <a:solidFill>
            <a:schemeClr val="tx1">
              <a:lumMod val="85000"/>
              <a:lumOff val="15000"/>
            </a:schemeClr>
          </a:solidFill>
          <a:latin typeface="+mn-lt"/>
          <a:ea typeface="+mn-ea"/>
          <a:cs typeface="+mn-cs"/>
        </a:defRPr>
      </a:lvl2pPr>
      <a:lvl3pPr marL="1260475" indent="-346075" algn="l" defTabSz="914400" rtl="0" eaLnBrk="1" latinLnBrk="0" hangingPunct="1">
        <a:spcBef>
          <a:spcPts val="600"/>
        </a:spcBef>
        <a:buClr>
          <a:schemeClr val="bg1">
            <a:lumMod val="65000"/>
          </a:schemeClr>
        </a:buClr>
        <a:buSzPct val="90000"/>
        <a:buFont typeface="Wingdings" pitchFamily="2" charset="2"/>
        <a:buChar char=""/>
        <a:defRPr sz="2000" kern="1200">
          <a:solidFill>
            <a:schemeClr val="tx1">
              <a:lumMod val="85000"/>
              <a:lumOff val="15000"/>
            </a:schemeClr>
          </a:solidFill>
          <a:latin typeface="+mn-lt"/>
          <a:ea typeface="+mn-ea"/>
          <a:cs typeface="+mn-cs"/>
        </a:defRPr>
      </a:lvl3pPr>
      <a:lvl4pPr marL="1600200" indent="-339725" algn="l" defTabSz="914400" rtl="0" eaLnBrk="1" latinLnBrk="0" hangingPunct="1">
        <a:spcBef>
          <a:spcPts val="600"/>
        </a:spcBef>
        <a:buClr>
          <a:schemeClr val="tx1">
            <a:lumMod val="75000"/>
            <a:lumOff val="25000"/>
          </a:schemeClr>
        </a:buClr>
        <a:buSzPct val="90000"/>
        <a:buFont typeface="Wingdings" pitchFamily="2" charset="2"/>
        <a:buChar char=""/>
        <a:defRPr sz="1800" kern="1200">
          <a:solidFill>
            <a:schemeClr val="tx1">
              <a:lumMod val="85000"/>
              <a:lumOff val="15000"/>
            </a:schemeClr>
          </a:solidFill>
          <a:latin typeface="+mn-lt"/>
          <a:ea typeface="+mn-ea"/>
          <a:cs typeface="+mn-cs"/>
        </a:defRPr>
      </a:lvl4pPr>
      <a:lvl5pPr marL="1939925" indent="-331788" algn="l" defTabSz="914400" rtl="0" eaLnBrk="1" latinLnBrk="0" hangingPunct="1">
        <a:spcBef>
          <a:spcPts val="600"/>
        </a:spcBef>
        <a:buClr>
          <a:schemeClr val="bg1">
            <a:lumMod val="65000"/>
          </a:schemeClr>
        </a:buClr>
        <a:buSzPct val="90000"/>
        <a:buFont typeface="Wingdings" pitchFamily="2" charset="2"/>
        <a:buChar char=""/>
        <a:defRPr sz="1800" kern="1200">
          <a:solidFill>
            <a:schemeClr val="tx1">
              <a:lumMod val="85000"/>
              <a:lumOff val="15000"/>
            </a:schemeClr>
          </a:solidFill>
          <a:latin typeface="+mn-lt"/>
          <a:ea typeface="+mn-ea"/>
          <a:cs typeface="+mn-cs"/>
        </a:defRPr>
      </a:lvl5pPr>
      <a:lvl6pPr marL="229076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6pPr>
      <a:lvl7pPr marL="2625725"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7pPr>
      <a:lvl8pPr marL="297021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8pPr>
      <a:lvl9pPr marL="3313113"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a:solidFill>
            <a:schemeClr val="tx1">
              <a:lumMod val="85000"/>
              <a:lumOff val="1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a:t>EV3 Classroom:</a:t>
            </a:r>
            <a:br>
              <a:rPr lang="en-US"/>
            </a:br>
            <a:r>
              <a:rPr lang="en-US"/>
              <a:t>Proportional </a:t>
            </a:r>
            <a:r>
              <a:rPr lang="en-US" dirty="0"/>
              <a:t>Line Follower</a:t>
            </a:r>
          </a:p>
        </p:txBody>
      </p:sp>
      <p:sp>
        <p:nvSpPr>
          <p:cNvPr id="13" name="Subtitle 12"/>
          <p:cNvSpPr>
            <a:spLocks noGrp="1"/>
          </p:cNvSpPr>
          <p:nvPr>
            <p:ph type="subTitle" idx="1"/>
          </p:nvPr>
        </p:nvSpPr>
        <p:spPr/>
        <p:txBody>
          <a:bodyPr/>
          <a:lstStyle/>
          <a:p>
            <a:r>
              <a:rPr lang="en-US" dirty="0"/>
              <a:t>By Sanjay and Arvind </a:t>
            </a:r>
            <a:r>
              <a:rPr lang="en-US" dirty="0" err="1"/>
              <a:t>Seshan</a:t>
            </a:r>
            <a:endParaRPr lang="en-US" dirty="0"/>
          </a:p>
        </p:txBody>
      </p:sp>
      <p:pic>
        <p:nvPicPr>
          <p:cNvPr id="5" name="Picture 4" descr="A close up of a sign&#10;&#10;Description automatically generated">
            <a:extLst>
              <a:ext uri="{FF2B5EF4-FFF2-40B4-BE49-F238E27FC236}">
                <a16:creationId xmlns:a16="http://schemas.microsoft.com/office/drawing/2014/main" id="{9B650751-DF9B-5244-ABAC-AB1C7A99B6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9851" y="4560307"/>
            <a:ext cx="1444298" cy="1444298"/>
          </a:xfrm>
          <a:prstGeom prst="rect">
            <a:avLst/>
          </a:prstGeom>
        </p:spPr>
      </p:pic>
      <p:pic>
        <p:nvPicPr>
          <p:cNvPr id="6" name="Picture 5" descr="A picture containing drawing&#10;&#10;Description automatically generated">
            <a:extLst>
              <a:ext uri="{FF2B5EF4-FFF2-40B4-BE49-F238E27FC236}">
                <a16:creationId xmlns:a16="http://schemas.microsoft.com/office/drawing/2014/main" id="{E7BF44BA-D01F-1F4D-964A-3969DA6655E8}"/>
              </a:ext>
            </a:extLst>
          </p:cNvPr>
          <p:cNvPicPr>
            <a:picLocks noChangeAspect="1"/>
          </p:cNvPicPr>
          <p:nvPr/>
        </p:nvPicPr>
        <p:blipFill rotWithShape="1">
          <a:blip r:embed="rId4"/>
          <a:srcRect l="2055" t="7277" r="2818" b="5432"/>
          <a:stretch/>
        </p:blipFill>
        <p:spPr>
          <a:xfrm>
            <a:off x="5294149" y="268395"/>
            <a:ext cx="3603295" cy="1385142"/>
          </a:xfrm>
          <a:prstGeom prst="rect">
            <a:avLst/>
          </a:prstGeom>
        </p:spPr>
      </p:pic>
    </p:spTree>
    <p:extLst>
      <p:ext uri="{BB962C8B-B14F-4D97-AF65-F5344CB8AC3E}">
        <p14:creationId xmlns:p14="http://schemas.microsoft.com/office/powerpoint/2010/main" val="364842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7F06B-B3BE-FB4C-A9B8-33E87108FC68}"/>
              </a:ext>
            </a:extLst>
          </p:cNvPr>
          <p:cNvSpPr>
            <a:spLocks noGrp="1"/>
          </p:cNvSpPr>
          <p:nvPr>
            <p:ph type="title"/>
          </p:nvPr>
        </p:nvSpPr>
        <p:spPr/>
        <p:txBody>
          <a:bodyPr/>
          <a:lstStyle/>
          <a:p>
            <a:r>
              <a:rPr lang="en-US" dirty="0"/>
              <a:t>Proportional Control (0.8 Constant)</a:t>
            </a:r>
          </a:p>
        </p:txBody>
      </p:sp>
      <p:sp>
        <p:nvSpPr>
          <p:cNvPr id="4" name="Footer Placeholder 3">
            <a:extLst>
              <a:ext uri="{FF2B5EF4-FFF2-40B4-BE49-F238E27FC236}">
                <a16:creationId xmlns:a16="http://schemas.microsoft.com/office/drawing/2014/main" id="{425BB9D3-0122-404B-815A-2B1808CABF1A}"/>
              </a:ext>
            </a:extLst>
          </p:cNvPr>
          <p:cNvSpPr>
            <a:spLocks noGrp="1"/>
          </p:cNvSpPr>
          <p:nvPr>
            <p:ph type="ftr" sz="quarter" idx="11"/>
          </p:nvPr>
        </p:nvSpPr>
        <p:spPr/>
        <p:txBody>
          <a:bodyPr/>
          <a:lstStyle/>
          <a:p>
            <a:r>
              <a:rPr lang="en-US"/>
              <a:t>© 2020 EV3Lessons.com, Last edit 12/27/2019</a:t>
            </a:r>
          </a:p>
        </p:txBody>
      </p:sp>
      <p:pic>
        <p:nvPicPr>
          <p:cNvPr id="11" name="p8 576">
            <a:hlinkClick r:id="" action="ppaction://media"/>
            <a:extLst>
              <a:ext uri="{FF2B5EF4-FFF2-40B4-BE49-F238E27FC236}">
                <a16:creationId xmlns:a16="http://schemas.microsoft.com/office/drawing/2014/main" id="{BBF41049-1EE2-45EC-83FB-628FA05515F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73224" y="1372294"/>
            <a:ext cx="8407990" cy="4729926"/>
          </a:xfrm>
        </p:spPr>
      </p:pic>
      <p:sp>
        <p:nvSpPr>
          <p:cNvPr id="6" name="TextBox 5">
            <a:extLst>
              <a:ext uri="{FF2B5EF4-FFF2-40B4-BE49-F238E27FC236}">
                <a16:creationId xmlns:a16="http://schemas.microsoft.com/office/drawing/2014/main" id="{261ED56F-0224-AC47-92F7-D8B7F2C5B190}"/>
              </a:ext>
            </a:extLst>
          </p:cNvPr>
          <p:cNvSpPr txBox="1"/>
          <p:nvPr/>
        </p:nvSpPr>
        <p:spPr>
          <a:xfrm>
            <a:off x="498277" y="5788873"/>
            <a:ext cx="3720865" cy="369332"/>
          </a:xfrm>
          <a:prstGeom prst="rect">
            <a:avLst/>
          </a:prstGeom>
          <a:noFill/>
        </p:spPr>
        <p:txBody>
          <a:bodyPr wrap="square" rtlCol="0">
            <a:spAutoFit/>
          </a:bodyPr>
          <a:lstStyle/>
          <a:p>
            <a:r>
              <a:rPr lang="en-US" dirty="0"/>
              <a:t>Play video. Turn on volume</a:t>
            </a:r>
          </a:p>
        </p:txBody>
      </p:sp>
    </p:spTree>
    <p:extLst>
      <p:ext uri="{BB962C8B-B14F-4D97-AF65-F5344CB8AC3E}">
        <p14:creationId xmlns:p14="http://schemas.microsoft.com/office/powerpoint/2010/main" val="218903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56"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This tutorial was created by Sanjay </a:t>
            </a:r>
            <a:r>
              <a:rPr lang="en-US" dirty="0" err="1"/>
              <a:t>Seshan</a:t>
            </a:r>
            <a:r>
              <a:rPr lang="en-US" dirty="0"/>
              <a:t> and Arvind </a:t>
            </a:r>
            <a:r>
              <a:rPr lang="en-US" dirty="0" err="1"/>
              <a:t>Seshan</a:t>
            </a:r>
            <a:r>
              <a:rPr lang="en-US"/>
              <a:t> </a:t>
            </a:r>
          </a:p>
          <a:p>
            <a:r>
              <a:rPr lang="en-US"/>
              <a:t>More </a:t>
            </a:r>
            <a:r>
              <a:rPr lang="en-US" dirty="0"/>
              <a:t>lessons at www.ev3lessons.com</a:t>
            </a:r>
          </a:p>
        </p:txBody>
      </p:sp>
      <p:sp>
        <p:nvSpPr>
          <p:cNvPr id="4" name="Footer Placeholder 3"/>
          <p:cNvSpPr>
            <a:spLocks noGrp="1"/>
          </p:cNvSpPr>
          <p:nvPr>
            <p:ph type="ftr" sz="quarter" idx="11"/>
          </p:nvPr>
        </p:nvSpPr>
        <p:spPr/>
        <p:txBody>
          <a:bodyPr/>
          <a:lstStyle/>
          <a:p>
            <a:r>
              <a:rPr lang="en-US"/>
              <a:t>© 2020 EV3Lessons.com, Last edit 12/27/2019</a:t>
            </a:r>
          </a:p>
        </p:txBody>
      </p:sp>
      <p:sp>
        <p:nvSpPr>
          <p:cNvPr id="2" name="Title 1"/>
          <p:cNvSpPr>
            <a:spLocks noGrp="1"/>
          </p:cNvSpPr>
          <p:nvPr>
            <p:ph type="title"/>
          </p:nvPr>
        </p:nvSpPr>
        <p:spPr/>
        <p:txBody>
          <a:bodyPr/>
          <a:lstStyle/>
          <a:p>
            <a:r>
              <a:rPr lang="en-US"/>
              <a:t>Credits</a:t>
            </a:r>
            <a:endParaRPr lang="en-US" dirty="0"/>
          </a:p>
        </p:txBody>
      </p:sp>
      <p:sp>
        <p:nvSpPr>
          <p:cNvPr id="5" name="Rectangle 1"/>
          <p:cNvSpPr>
            <a:spLocks noChangeArrowheads="1"/>
          </p:cNvSpPr>
          <p:nvPr/>
        </p:nvSpPr>
        <p:spPr bwMode="auto">
          <a:xfrm>
            <a:off x="457199" y="5391957"/>
            <a:ext cx="7913347" cy="923330"/>
          </a:xfrm>
          <a:prstGeom prst="rect">
            <a:avLst/>
          </a:prstGeom>
          <a:solidFill>
            <a:srgbClr val="F5F5F5"/>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4374B7"/>
                </a:solidFill>
                <a:effectLst/>
                <a:latin typeface="Helvetica Neue"/>
              </a:rPr>
              <a:t>                         </a:t>
            </a:r>
            <a:br>
              <a:rPr kumimoji="0" lang="en-US" altLang="en-US" sz="1600" b="0" i="0" u="none" strike="noStrike" cap="none" normalizeH="0" baseline="0" dirty="0">
                <a:ln>
                  <a:noFill/>
                </a:ln>
                <a:solidFill>
                  <a:schemeClr val="tx1"/>
                </a:solidFill>
                <a:effectLst/>
              </a:rPr>
            </a:br>
            <a:r>
              <a:rPr kumimoji="0" lang="en-US" altLang="en-US" sz="2000" b="0" i="0" u="none" strike="noStrike" cap="none" normalizeH="0" baseline="0" dirty="0">
                <a:ln>
                  <a:noFill/>
                </a:ln>
                <a:solidFill>
                  <a:srgbClr val="000000"/>
                </a:solidFill>
                <a:effectLst/>
                <a:latin typeface="Helvetica Neue"/>
              </a:rPr>
              <a:t>This work is licensed under a </a:t>
            </a:r>
            <a:r>
              <a:rPr kumimoji="0" lang="en-US" altLang="en-US" sz="2000" b="0" i="0" u="none" strike="noStrike" cap="none" normalizeH="0" baseline="0" dirty="0">
                <a:ln>
                  <a:noFill/>
                </a:ln>
                <a:solidFill>
                  <a:srgbClr val="4374B7"/>
                </a:solidFill>
                <a:effectLst/>
                <a:latin typeface="Helvetica Neue"/>
                <a:hlinkClick r:id="rId3"/>
              </a:rPr>
              <a:t>Creative Commons Attribution-</a:t>
            </a:r>
            <a:r>
              <a:rPr kumimoji="0" lang="en-US" altLang="en-US" sz="2000" b="0" i="0" u="none" strike="noStrike" cap="none" normalizeH="0" baseline="0" dirty="0" err="1">
                <a:ln>
                  <a:noFill/>
                </a:ln>
                <a:solidFill>
                  <a:srgbClr val="4374B7"/>
                </a:solidFill>
                <a:effectLst/>
                <a:latin typeface="Helvetica Neue"/>
                <a:hlinkClick r:id="rId3"/>
              </a:rPr>
              <a:t>NonCommercial</a:t>
            </a:r>
            <a:r>
              <a:rPr kumimoji="0" lang="en-US" altLang="en-US" sz="2000" b="0" i="0" u="none" strike="noStrike" cap="none" normalizeH="0" baseline="0" dirty="0">
                <a:ln>
                  <a:noFill/>
                </a:ln>
                <a:solidFill>
                  <a:srgbClr val="4374B7"/>
                </a:solidFill>
                <a:effectLst/>
                <a:latin typeface="Helvetica Neue"/>
                <a:hlinkClick r:id="rId3"/>
              </a:rPr>
              <a:t>-</a:t>
            </a:r>
            <a:r>
              <a:rPr kumimoji="0" lang="en-US" altLang="en-US" sz="2000" b="0" i="0" u="none" strike="noStrike" cap="none" normalizeH="0" baseline="0" dirty="0" err="1">
                <a:ln>
                  <a:noFill/>
                </a:ln>
                <a:solidFill>
                  <a:srgbClr val="4374B7"/>
                </a:solidFill>
                <a:effectLst/>
                <a:latin typeface="Helvetica Neue"/>
                <a:hlinkClick r:id="rId3"/>
              </a:rPr>
              <a:t>ShareAlike</a:t>
            </a:r>
            <a:r>
              <a:rPr kumimoji="0" lang="en-US" altLang="en-US" sz="2000" b="0" i="0" u="none" strike="noStrike" cap="none" normalizeH="0" baseline="0" dirty="0">
                <a:ln>
                  <a:noFill/>
                </a:ln>
                <a:solidFill>
                  <a:srgbClr val="4374B7"/>
                </a:solidFill>
                <a:effectLst/>
                <a:latin typeface="Helvetica Neue"/>
                <a:hlinkClick r:id="rId3"/>
              </a:rPr>
              <a:t> 4.0 International License</a:t>
            </a:r>
            <a:r>
              <a:rPr kumimoji="0" lang="en-US" altLang="en-US" sz="2000" b="0" i="0" u="none" strike="noStrike" cap="none" normalizeH="0" baseline="0" dirty="0">
                <a:ln>
                  <a:noFill/>
                </a:ln>
                <a:solidFill>
                  <a:srgbClr val="000000"/>
                </a:solidFill>
                <a:effectLst/>
                <a:latin typeface="Helvetica Neue"/>
              </a:rPr>
              <a:t>.</a:t>
            </a:r>
            <a:r>
              <a:rPr kumimoji="0" lang="en-US" altLang="en-US" sz="1600" b="0" i="0" u="none" strike="noStrike" cap="none" normalizeH="0" baseline="0" dirty="0">
                <a:ln>
                  <a:noFill/>
                </a:ln>
                <a:solidFill>
                  <a:schemeClr val="tx1"/>
                </a:solidFill>
                <a:effectLst/>
              </a:rPr>
              <a:t> </a:t>
            </a:r>
            <a:endParaRPr kumimoji="0" lang="en-US" altLang="en-US" sz="2000" b="0" i="0" u="none" strike="noStrike" cap="none" normalizeH="0" baseline="0" dirty="0">
              <a:ln>
                <a:noFill/>
              </a:ln>
              <a:solidFill>
                <a:srgbClr val="4374B7"/>
              </a:solidFill>
              <a:effectLst/>
              <a:latin typeface="Helvetica Neue"/>
            </a:endParaRPr>
          </a:p>
        </p:txBody>
      </p:sp>
      <p:pic>
        <p:nvPicPr>
          <p:cNvPr id="6" name="Picture 2" descr="Creative Commons License">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2487" y="4160675"/>
            <a:ext cx="2161449" cy="761422"/>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4261110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Learn to create a proportional line follower</a:t>
            </a:r>
          </a:p>
          <a:p>
            <a:endParaRPr lang="en-US" dirty="0"/>
          </a:p>
          <a:p>
            <a:r>
              <a:rPr lang="en-US" dirty="0"/>
              <a:t>Prerequisites: Basic Line Follower, Color Line Follower, Color Sensor Calibration, Proportional Control, Operator Blocks (Math Blocks)</a:t>
            </a:r>
          </a:p>
        </p:txBody>
      </p:sp>
      <p:sp>
        <p:nvSpPr>
          <p:cNvPr id="4" name="Footer Placeholder 3"/>
          <p:cNvSpPr>
            <a:spLocks noGrp="1"/>
          </p:cNvSpPr>
          <p:nvPr>
            <p:ph type="ftr" sz="quarter" idx="11"/>
          </p:nvPr>
        </p:nvSpPr>
        <p:spPr/>
        <p:txBody>
          <a:bodyPr/>
          <a:lstStyle/>
          <a:p>
            <a:r>
              <a:rPr lang="en-US"/>
              <a:t>© 2020 EV3Lessons.com, Last edit 12/27/2019</a:t>
            </a:r>
            <a:endParaRPr lang="en-US" dirty="0"/>
          </a:p>
        </p:txBody>
      </p:sp>
      <p:sp>
        <p:nvSpPr>
          <p:cNvPr id="2" name="Title 1"/>
          <p:cNvSpPr>
            <a:spLocks noGrp="1"/>
          </p:cNvSpPr>
          <p:nvPr>
            <p:ph type="title"/>
          </p:nvPr>
        </p:nvSpPr>
        <p:spPr/>
        <p:txBody>
          <a:bodyPr/>
          <a:lstStyle/>
          <a:p>
            <a:r>
              <a:rPr lang="en-US"/>
              <a:t>Lesson Objectives</a:t>
            </a:r>
            <a:endParaRPr lang="en-US" dirty="0"/>
          </a:p>
        </p:txBody>
      </p:sp>
    </p:spTree>
    <p:extLst>
      <p:ext uri="{BB962C8B-B14F-4D97-AF65-F5344CB8AC3E}">
        <p14:creationId xmlns:p14="http://schemas.microsoft.com/office/powerpoint/2010/main" val="30760092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Reflected light sensor readings show how “dark” the measured area is on average</a:t>
            </a:r>
          </a:p>
          <a:p>
            <a:r>
              <a:rPr lang="en-US" dirty="0"/>
              <a:t>Calibrated readings should range from 100 (on just white) to 0 (on just black)</a:t>
            </a:r>
          </a:p>
        </p:txBody>
      </p:sp>
      <p:sp>
        <p:nvSpPr>
          <p:cNvPr id="4" name="Footer Placeholder 3"/>
          <p:cNvSpPr>
            <a:spLocks noGrp="1"/>
          </p:cNvSpPr>
          <p:nvPr>
            <p:ph type="ftr" sz="quarter" idx="11"/>
          </p:nvPr>
        </p:nvSpPr>
        <p:spPr/>
        <p:txBody>
          <a:bodyPr/>
          <a:lstStyle/>
          <a:p>
            <a:r>
              <a:rPr lang="sk-SK"/>
              <a:t>© 2020 EV3Lessons.com, Last edit 12/27/2019</a:t>
            </a:r>
            <a:endParaRPr lang="en-US" dirty="0"/>
          </a:p>
        </p:txBody>
      </p:sp>
      <p:sp>
        <p:nvSpPr>
          <p:cNvPr id="2" name="Title 1"/>
          <p:cNvSpPr>
            <a:spLocks noGrp="1"/>
          </p:cNvSpPr>
          <p:nvPr>
            <p:ph type="title"/>
          </p:nvPr>
        </p:nvSpPr>
        <p:spPr/>
        <p:txBody>
          <a:bodyPr/>
          <a:lstStyle/>
          <a:p>
            <a:r>
              <a:rPr lang="en-US" dirty="0"/>
              <a:t>How Far Is the Robot From The Line?</a:t>
            </a:r>
          </a:p>
        </p:txBody>
      </p:sp>
      <p:cxnSp>
        <p:nvCxnSpPr>
          <p:cNvPr id="6" name="Straight Connector 5"/>
          <p:cNvCxnSpPr/>
          <p:nvPr/>
        </p:nvCxnSpPr>
        <p:spPr>
          <a:xfrm>
            <a:off x="1623560" y="4938584"/>
            <a:ext cx="5974373" cy="0"/>
          </a:xfrm>
          <a:prstGeom prst="line">
            <a:avLst/>
          </a:prstGeom>
          <a:ln w="466725">
            <a:solidFill>
              <a:schemeClr val="tx1"/>
            </a:solidFill>
          </a:ln>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6663893" y="3692674"/>
            <a:ext cx="290147" cy="290147"/>
          </a:xfrm>
          <a:prstGeom prst="ellipse">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8" name="TextBox 7"/>
          <p:cNvSpPr txBox="1"/>
          <p:nvPr/>
        </p:nvSpPr>
        <p:spPr>
          <a:xfrm>
            <a:off x="4502100" y="3711701"/>
            <a:ext cx="2206245" cy="300082"/>
          </a:xfrm>
          <a:prstGeom prst="rect">
            <a:avLst/>
          </a:prstGeom>
          <a:noFill/>
        </p:spPr>
        <p:txBody>
          <a:bodyPr wrap="none" rtlCol="0">
            <a:spAutoFit/>
          </a:bodyPr>
          <a:lstStyle/>
          <a:p>
            <a:r>
              <a:rPr lang="en-US" sz="1350" dirty="0"/>
              <a:t>Light Sensor Measured Area:</a:t>
            </a:r>
          </a:p>
        </p:txBody>
      </p:sp>
      <p:sp>
        <p:nvSpPr>
          <p:cNvPr id="9" name="TextBox 8"/>
          <p:cNvSpPr txBox="1"/>
          <p:nvPr/>
        </p:nvSpPr>
        <p:spPr>
          <a:xfrm>
            <a:off x="7800476" y="4803340"/>
            <a:ext cx="474810" cy="300082"/>
          </a:xfrm>
          <a:prstGeom prst="rect">
            <a:avLst/>
          </a:prstGeom>
          <a:noFill/>
        </p:spPr>
        <p:txBody>
          <a:bodyPr wrap="none" rtlCol="0">
            <a:spAutoFit/>
          </a:bodyPr>
          <a:lstStyle/>
          <a:p>
            <a:r>
              <a:rPr lang="en-US" sz="1350" dirty="0"/>
              <a:t>Line</a:t>
            </a:r>
          </a:p>
        </p:txBody>
      </p:sp>
      <p:sp>
        <p:nvSpPr>
          <p:cNvPr id="10" name="Oval 9"/>
          <p:cNvSpPr/>
          <p:nvPr/>
        </p:nvSpPr>
        <p:spPr>
          <a:xfrm>
            <a:off x="1726195" y="4386789"/>
            <a:ext cx="290147" cy="290147"/>
          </a:xfrm>
          <a:prstGeom prst="ellipse">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2" name="TextBox 11"/>
          <p:cNvSpPr txBox="1"/>
          <p:nvPr/>
        </p:nvSpPr>
        <p:spPr>
          <a:xfrm>
            <a:off x="1305200" y="4042168"/>
            <a:ext cx="1178721" cy="300082"/>
          </a:xfrm>
          <a:prstGeom prst="rect">
            <a:avLst/>
          </a:prstGeom>
          <a:noFill/>
        </p:spPr>
        <p:txBody>
          <a:bodyPr wrap="none" rtlCol="0">
            <a:spAutoFit/>
          </a:bodyPr>
          <a:lstStyle/>
          <a:p>
            <a:r>
              <a:rPr lang="en-US" sz="1350" dirty="0"/>
              <a:t>Reading = 100</a:t>
            </a:r>
          </a:p>
        </p:txBody>
      </p:sp>
      <p:sp>
        <p:nvSpPr>
          <p:cNvPr id="13" name="Oval 12"/>
          <p:cNvSpPr/>
          <p:nvPr/>
        </p:nvSpPr>
        <p:spPr>
          <a:xfrm>
            <a:off x="2644990" y="4785789"/>
            <a:ext cx="290147" cy="290147"/>
          </a:xfrm>
          <a:prstGeom prst="ellipse">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4" name="TextBox 13"/>
          <p:cNvSpPr txBox="1"/>
          <p:nvPr/>
        </p:nvSpPr>
        <p:spPr>
          <a:xfrm>
            <a:off x="2223996" y="4441168"/>
            <a:ext cx="1002390" cy="300082"/>
          </a:xfrm>
          <a:prstGeom prst="rect">
            <a:avLst/>
          </a:prstGeom>
          <a:noFill/>
        </p:spPr>
        <p:txBody>
          <a:bodyPr wrap="none" rtlCol="0">
            <a:spAutoFit/>
          </a:bodyPr>
          <a:lstStyle/>
          <a:p>
            <a:r>
              <a:rPr lang="en-US" sz="1350" dirty="0"/>
              <a:t>Reading = 0</a:t>
            </a:r>
          </a:p>
        </p:txBody>
      </p:sp>
      <p:sp>
        <p:nvSpPr>
          <p:cNvPr id="15" name="Oval 14"/>
          <p:cNvSpPr/>
          <p:nvPr/>
        </p:nvSpPr>
        <p:spPr>
          <a:xfrm>
            <a:off x="3640330" y="4607746"/>
            <a:ext cx="290147" cy="290147"/>
          </a:xfrm>
          <a:prstGeom prst="ellipse">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6" name="TextBox 15"/>
          <p:cNvSpPr txBox="1"/>
          <p:nvPr/>
        </p:nvSpPr>
        <p:spPr>
          <a:xfrm>
            <a:off x="3219336" y="4263124"/>
            <a:ext cx="1090555" cy="300082"/>
          </a:xfrm>
          <a:prstGeom prst="rect">
            <a:avLst/>
          </a:prstGeom>
          <a:noFill/>
        </p:spPr>
        <p:txBody>
          <a:bodyPr wrap="none" rtlCol="0">
            <a:spAutoFit/>
          </a:bodyPr>
          <a:lstStyle/>
          <a:p>
            <a:r>
              <a:rPr lang="en-US" sz="1350" dirty="0"/>
              <a:t>Reading = 50</a:t>
            </a:r>
          </a:p>
        </p:txBody>
      </p:sp>
      <p:sp>
        <p:nvSpPr>
          <p:cNvPr id="17" name="Oval 16"/>
          <p:cNvSpPr/>
          <p:nvPr/>
        </p:nvSpPr>
        <p:spPr>
          <a:xfrm>
            <a:off x="4708204" y="4683529"/>
            <a:ext cx="290147" cy="290147"/>
          </a:xfrm>
          <a:prstGeom prst="ellipse">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18" name="TextBox 17"/>
          <p:cNvSpPr txBox="1"/>
          <p:nvPr/>
        </p:nvSpPr>
        <p:spPr>
          <a:xfrm>
            <a:off x="4287210" y="4338908"/>
            <a:ext cx="1090555" cy="300082"/>
          </a:xfrm>
          <a:prstGeom prst="rect">
            <a:avLst/>
          </a:prstGeom>
          <a:noFill/>
        </p:spPr>
        <p:txBody>
          <a:bodyPr wrap="none" rtlCol="0">
            <a:spAutoFit/>
          </a:bodyPr>
          <a:lstStyle/>
          <a:p>
            <a:r>
              <a:rPr lang="en-US" sz="1350" dirty="0"/>
              <a:t>Reading = 25</a:t>
            </a:r>
          </a:p>
        </p:txBody>
      </p:sp>
      <p:sp>
        <p:nvSpPr>
          <p:cNvPr id="19" name="Oval 18"/>
          <p:cNvSpPr/>
          <p:nvPr/>
        </p:nvSpPr>
        <p:spPr>
          <a:xfrm>
            <a:off x="5900948" y="4553140"/>
            <a:ext cx="290147" cy="290147"/>
          </a:xfrm>
          <a:prstGeom prst="ellipse">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20" name="TextBox 19"/>
          <p:cNvSpPr txBox="1"/>
          <p:nvPr/>
        </p:nvSpPr>
        <p:spPr>
          <a:xfrm>
            <a:off x="5479954" y="4208518"/>
            <a:ext cx="1090555" cy="300082"/>
          </a:xfrm>
          <a:prstGeom prst="rect">
            <a:avLst/>
          </a:prstGeom>
          <a:noFill/>
        </p:spPr>
        <p:txBody>
          <a:bodyPr wrap="none" rtlCol="0">
            <a:spAutoFit/>
          </a:bodyPr>
          <a:lstStyle/>
          <a:p>
            <a:r>
              <a:rPr lang="en-US" sz="1350" dirty="0"/>
              <a:t>Reading = 75</a:t>
            </a:r>
          </a:p>
        </p:txBody>
      </p:sp>
    </p:spTree>
    <p:extLst>
      <p:ext uri="{BB962C8B-B14F-4D97-AF65-F5344CB8AC3E}">
        <p14:creationId xmlns:p14="http://schemas.microsoft.com/office/powerpoint/2010/main" val="221080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a:bodyPr>
          <a:lstStyle/>
          <a:p>
            <a:r>
              <a:rPr lang="en-US" b="1" dirty="0"/>
              <a:t>Computing an error </a:t>
            </a:r>
            <a:r>
              <a:rPr lang="en-US" dirty="0">
                <a:sym typeface="Wingdings"/>
              </a:rPr>
              <a:t> how far is the robot from a target</a:t>
            </a:r>
          </a:p>
          <a:p>
            <a:pPr lvl="1"/>
            <a:r>
              <a:rPr lang="en-US" dirty="0">
                <a:sym typeface="Wingdings"/>
              </a:rPr>
              <a:t>Robots follow the edge of line </a:t>
            </a:r>
            <a:r>
              <a:rPr lang="en-US" dirty="0">
                <a:sym typeface="Wingdings" panose="05000000000000000000" pitchFamily="2" charset="2"/>
              </a:rPr>
              <a:t> target should be a sensor reading of 50</a:t>
            </a:r>
          </a:p>
          <a:p>
            <a:pPr lvl="1"/>
            <a:r>
              <a:rPr lang="en-US" dirty="0">
                <a:sym typeface="Wingdings"/>
              </a:rPr>
              <a:t>Error should indicate how far the sensor’s value is from a reading of 50</a:t>
            </a:r>
          </a:p>
          <a:p>
            <a:r>
              <a:rPr lang="en-US" b="1" dirty="0">
                <a:sym typeface="Wingdings"/>
              </a:rPr>
              <a:t>Making a correction </a:t>
            </a:r>
            <a:r>
              <a:rPr lang="en-US" dirty="0">
                <a:sym typeface="Wingdings"/>
              </a:rPr>
              <a:t> make the robot take an action that is proportional to the error.  You must multiply the error by a scaling factor to determine the correction.</a:t>
            </a:r>
          </a:p>
          <a:p>
            <a:pPr lvl="1"/>
            <a:r>
              <a:rPr lang="en-US" dirty="0">
                <a:sym typeface="Wingdings"/>
              </a:rPr>
              <a:t>To follow a line a robot must turn towards the edge of the line</a:t>
            </a:r>
          </a:p>
          <a:p>
            <a:pPr lvl="1"/>
            <a:r>
              <a:rPr lang="en-US" dirty="0">
                <a:sym typeface="Wingdings"/>
              </a:rPr>
              <a:t>The robot must turn more sharply if it is far from a line</a:t>
            </a:r>
          </a:p>
          <a:p>
            <a:pPr lvl="1"/>
            <a:r>
              <a:rPr lang="en-US" dirty="0">
                <a:sym typeface="Wingdings"/>
              </a:rPr>
              <a:t>How do you do this:  You must adjust steering input on move block</a:t>
            </a:r>
          </a:p>
          <a:p>
            <a:pPr lvl="1"/>
            <a:endParaRPr lang="en-US" dirty="0"/>
          </a:p>
          <a:p>
            <a:endParaRPr lang="en-US" dirty="0"/>
          </a:p>
        </p:txBody>
      </p:sp>
      <p:sp>
        <p:nvSpPr>
          <p:cNvPr id="4" name="Footer Placeholder 3"/>
          <p:cNvSpPr>
            <a:spLocks noGrp="1"/>
          </p:cNvSpPr>
          <p:nvPr>
            <p:ph type="ftr" sz="quarter" idx="11"/>
          </p:nvPr>
        </p:nvSpPr>
        <p:spPr/>
        <p:txBody>
          <a:bodyPr/>
          <a:lstStyle/>
          <a:p>
            <a:r>
              <a:rPr lang="sk-SK"/>
              <a:t>© 2020 EV3Lessons.com, Last edit 12/27/2019</a:t>
            </a:r>
            <a:endParaRPr lang="en-US"/>
          </a:p>
        </p:txBody>
      </p:sp>
      <p:sp>
        <p:nvSpPr>
          <p:cNvPr id="2" name="Title 1"/>
          <p:cNvSpPr>
            <a:spLocks noGrp="1"/>
          </p:cNvSpPr>
          <p:nvPr>
            <p:ph type="title"/>
          </p:nvPr>
        </p:nvSpPr>
        <p:spPr/>
        <p:txBody>
          <a:bodyPr/>
          <a:lstStyle/>
          <a:p>
            <a:r>
              <a:rPr lang="en-US" dirty="0"/>
              <a:t>Line Following</a:t>
            </a:r>
          </a:p>
        </p:txBody>
      </p:sp>
    </p:spTree>
    <p:extLst>
      <p:ext uri="{BB962C8B-B14F-4D97-AF65-F5344CB8AC3E}">
        <p14:creationId xmlns:p14="http://schemas.microsoft.com/office/powerpoint/2010/main" val="14517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8730" y="2063313"/>
            <a:ext cx="8245366" cy="3621712"/>
          </a:xfrm>
        </p:spPr>
        <p:txBody>
          <a:bodyPr>
            <a:normAutofit fontScale="92500" lnSpcReduction="20000"/>
          </a:bodyPr>
          <a:lstStyle/>
          <a:p>
            <a:pPr marL="0" indent="0">
              <a:buNone/>
            </a:pPr>
            <a:r>
              <a:rPr lang="en-US" dirty="0"/>
              <a:t>Pseudocode:</a:t>
            </a:r>
          </a:p>
          <a:p>
            <a:pPr marL="342900" indent="-342900">
              <a:buFont typeface="+mj-lt"/>
              <a:buAutoNum type="arabicPeriod"/>
            </a:pPr>
            <a:r>
              <a:rPr lang="en-US" dirty="0"/>
              <a:t>Reset the Rotation sensor (Only required for line following for a total distance)</a:t>
            </a:r>
          </a:p>
          <a:p>
            <a:pPr marL="342900" indent="-342900">
              <a:buFont typeface="+mj-lt"/>
              <a:buAutoNum type="arabicPeriod"/>
            </a:pPr>
            <a:r>
              <a:rPr lang="en-US" dirty="0"/>
              <a:t>Compute the error = Distance from line = (Light sensor reading - Target Reading)</a:t>
            </a:r>
          </a:p>
          <a:p>
            <a:pPr marL="342900" indent="-342900">
              <a:buFont typeface="+mj-lt"/>
              <a:buAutoNum type="arabicPeriod"/>
            </a:pPr>
            <a:r>
              <a:rPr lang="en-US" dirty="0"/>
              <a:t>Scale the error to determine a correction amount.  Adjust your scaling factor to make you robot follow the line more smoothly.</a:t>
            </a:r>
          </a:p>
          <a:p>
            <a:pPr marL="342900" indent="-342900">
              <a:buFont typeface="+mj-lt"/>
              <a:buAutoNum type="arabicPeriod"/>
            </a:pPr>
            <a:r>
              <a:rPr lang="en-US" dirty="0"/>
              <a:t>Use the Correction value (computed in Step 3) to adjust the robot’s turn towards the line.</a:t>
            </a:r>
          </a:p>
        </p:txBody>
      </p:sp>
      <p:sp>
        <p:nvSpPr>
          <p:cNvPr id="4" name="Footer Placeholder 3"/>
          <p:cNvSpPr>
            <a:spLocks noGrp="1"/>
          </p:cNvSpPr>
          <p:nvPr>
            <p:ph type="ftr" sz="quarter" idx="11"/>
          </p:nvPr>
        </p:nvSpPr>
        <p:spPr/>
        <p:txBody>
          <a:bodyPr/>
          <a:lstStyle/>
          <a:p>
            <a:r>
              <a:rPr lang="en-US"/>
              <a:t>© 2020 EV3Lessons.com, Last edit 12/27/2019</a:t>
            </a:r>
          </a:p>
        </p:txBody>
      </p:sp>
      <p:sp>
        <p:nvSpPr>
          <p:cNvPr id="2" name="Title 1"/>
          <p:cNvSpPr>
            <a:spLocks noGrp="1"/>
          </p:cNvSpPr>
          <p:nvPr>
            <p:ph type="title"/>
          </p:nvPr>
        </p:nvSpPr>
        <p:spPr/>
        <p:txBody>
          <a:bodyPr>
            <a:normAutofit fontScale="90000"/>
          </a:bodyPr>
          <a:lstStyle/>
          <a:p>
            <a:r>
              <a:rPr lang="en-US" dirty="0"/>
              <a:t>How do you make a Proportional Line Follower?</a:t>
            </a:r>
          </a:p>
        </p:txBody>
      </p:sp>
    </p:spTree>
    <p:extLst>
      <p:ext uri="{BB962C8B-B14F-4D97-AF65-F5344CB8AC3E}">
        <p14:creationId xmlns:p14="http://schemas.microsoft.com/office/powerpoint/2010/main" val="4113610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sk-SK"/>
              <a:t>© 2020 EV3Lessons.com, Last edit 12/27/2019</a:t>
            </a:r>
            <a:endParaRPr lang="en-US" dirty="0"/>
          </a:p>
        </p:txBody>
      </p:sp>
      <p:sp>
        <p:nvSpPr>
          <p:cNvPr id="2" name="Title 1"/>
          <p:cNvSpPr>
            <a:spLocks noGrp="1"/>
          </p:cNvSpPr>
          <p:nvPr>
            <p:ph type="title"/>
          </p:nvPr>
        </p:nvSpPr>
        <p:spPr/>
        <p:txBody>
          <a:bodyPr/>
          <a:lstStyle/>
          <a:p>
            <a:r>
              <a:rPr lang="en-US" dirty="0"/>
              <a:t>Challenge</a:t>
            </a:r>
          </a:p>
        </p:txBody>
      </p:sp>
      <p:graphicFrame>
        <p:nvGraphicFramePr>
          <p:cNvPr id="6" name="Table 5"/>
          <p:cNvGraphicFramePr>
            <a:graphicFrameLocks noGrp="1"/>
          </p:cNvGraphicFramePr>
          <p:nvPr/>
        </p:nvGraphicFramePr>
        <p:xfrm>
          <a:off x="450937" y="1986437"/>
          <a:ext cx="8244972" cy="3498708"/>
        </p:xfrm>
        <a:graphic>
          <a:graphicData uri="http://schemas.openxmlformats.org/drawingml/2006/table">
            <a:tbl>
              <a:tblPr firstRow="1" bandRow="1">
                <a:tableStyleId>{2D5ABB26-0587-4C30-8999-92F81FD0307C}</a:tableStyleId>
              </a:tblPr>
              <a:tblGrid>
                <a:gridCol w="3701441">
                  <a:extLst>
                    <a:ext uri="{9D8B030D-6E8A-4147-A177-3AD203B41FA5}">
                      <a16:colId xmlns:a16="http://schemas.microsoft.com/office/drawing/2014/main" val="20002"/>
                    </a:ext>
                  </a:extLst>
                </a:gridCol>
                <a:gridCol w="4543531">
                  <a:extLst>
                    <a:ext uri="{9D8B030D-6E8A-4147-A177-3AD203B41FA5}">
                      <a16:colId xmlns:a16="http://schemas.microsoft.com/office/drawing/2014/main" val="20003"/>
                    </a:ext>
                  </a:extLst>
                </a:gridCol>
              </a:tblGrid>
              <a:tr h="675110">
                <a:tc>
                  <a:txBody>
                    <a:bodyPr/>
                    <a:lstStyle/>
                    <a:p>
                      <a:pPr algn="ctr"/>
                      <a:r>
                        <a:rPr lang="en-US" sz="1400" b="1" dirty="0"/>
                        <a:t>Compute Error</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5C201"/>
                    </a:solidFill>
                  </a:tcPr>
                </a:tc>
                <a:tc rowSpan="2">
                  <a:txBody>
                    <a:bodyPr/>
                    <a:lstStyle/>
                    <a:p>
                      <a:pPr algn="ctr"/>
                      <a:endParaRPr lang="en-US" sz="1400" b="1" dirty="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1072267">
                <a:tc>
                  <a:txBody>
                    <a:bodyPr/>
                    <a:lstStyle/>
                    <a:p>
                      <a:r>
                        <a:rPr lang="en-US" sz="1400" dirty="0"/>
                        <a:t>Distance from line =</a:t>
                      </a:r>
                      <a:br>
                        <a:rPr lang="en-US" sz="1400" dirty="0"/>
                      </a:br>
                      <a:r>
                        <a:rPr lang="en-US" sz="1400" dirty="0"/>
                        <a:t>(Light sensor reading - Target Reading)</a:t>
                      </a:r>
                      <a:endParaRPr lang="en-US" sz="1400" baseline="0" dirty="0"/>
                    </a:p>
                    <a:p>
                      <a:endParaRPr lang="en-US" sz="1400" baseline="0" dirty="0"/>
                    </a:p>
                    <a:p>
                      <a:endParaRPr lang="en-US" sz="1400" dirty="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675110">
                <a:tc>
                  <a:txBody>
                    <a:bodyPr/>
                    <a:lstStyle/>
                    <a:p>
                      <a:pPr algn="ctr"/>
                      <a:r>
                        <a:rPr lang="en-US" sz="1400" b="1" dirty="0"/>
                        <a:t>Compute/Apply Correction</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EC342"/>
                    </a:solidFill>
                  </a:tcPr>
                </a:tc>
                <a:tc rowSpan="2">
                  <a:txBody>
                    <a:bodyPr/>
                    <a:lstStyle/>
                    <a:p>
                      <a:endParaRPr lang="en-US" sz="1400" dirty="0"/>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82074227"/>
                  </a:ext>
                </a:extLst>
              </a:tr>
              <a:tr h="1076221">
                <a:tc>
                  <a:txBody>
                    <a:bodyPr/>
                    <a:lstStyle/>
                    <a:p>
                      <a:r>
                        <a:rPr lang="en-US" sz="1400" dirty="0"/>
                        <a:t>Scale the error to determine a correction amount. </a:t>
                      </a:r>
                      <a:br>
                        <a:rPr lang="en-US" sz="1400" dirty="0"/>
                      </a:br>
                      <a:r>
                        <a:rPr lang="en-US" sz="1400" dirty="0"/>
                        <a:t>Use this to adjust steering input on move block</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v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91293876"/>
                  </a:ext>
                </a:extLst>
              </a:tr>
            </a:tbl>
          </a:graphicData>
        </a:graphic>
      </p:graphicFrame>
      <p:sp>
        <p:nvSpPr>
          <p:cNvPr id="11" name="TextBox 10">
            <a:extLst>
              <a:ext uri="{FF2B5EF4-FFF2-40B4-BE49-F238E27FC236}">
                <a16:creationId xmlns:a16="http://schemas.microsoft.com/office/drawing/2014/main" id="{FE860DDD-6098-D84C-AEED-52935B3A8107}"/>
              </a:ext>
            </a:extLst>
          </p:cNvPr>
          <p:cNvSpPr txBox="1"/>
          <p:nvPr/>
        </p:nvSpPr>
        <p:spPr>
          <a:xfrm>
            <a:off x="6058456" y="2179233"/>
            <a:ext cx="742167" cy="400110"/>
          </a:xfrm>
          <a:prstGeom prst="rect">
            <a:avLst/>
          </a:prstGeom>
          <a:noFill/>
        </p:spPr>
        <p:txBody>
          <a:bodyPr wrap="square" rtlCol="0">
            <a:spAutoFit/>
          </a:bodyPr>
          <a:lstStyle/>
          <a:p>
            <a:r>
              <a:rPr lang="en-US" sz="2000" dirty="0"/>
              <a:t>error</a:t>
            </a:r>
          </a:p>
        </p:txBody>
      </p:sp>
      <p:pic>
        <p:nvPicPr>
          <p:cNvPr id="7" name="Picture 6" descr="A picture containing screenshot, holding, playing, ball&#10;&#10;Description automatically generated">
            <a:extLst>
              <a:ext uri="{FF2B5EF4-FFF2-40B4-BE49-F238E27FC236}">
                <a16:creationId xmlns:a16="http://schemas.microsoft.com/office/drawing/2014/main" id="{3198B468-132B-0546-A002-0425CF26A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2095" y="2579343"/>
            <a:ext cx="4454887" cy="750297"/>
          </a:xfrm>
          <a:prstGeom prst="rect">
            <a:avLst/>
          </a:prstGeom>
        </p:spPr>
      </p:pic>
      <p:pic>
        <p:nvPicPr>
          <p:cNvPr id="13" name="Picture 12" descr="A picture containing drawing&#10;&#10;Description automatically generated">
            <a:extLst>
              <a:ext uri="{FF2B5EF4-FFF2-40B4-BE49-F238E27FC236}">
                <a16:creationId xmlns:a16="http://schemas.microsoft.com/office/drawing/2014/main" id="{B686A42E-D839-8A49-9525-7F0C6225B2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2094" y="4040020"/>
            <a:ext cx="4454888" cy="763940"/>
          </a:xfrm>
          <a:prstGeom prst="rect">
            <a:avLst/>
          </a:prstGeom>
        </p:spPr>
      </p:pic>
      <p:sp>
        <p:nvSpPr>
          <p:cNvPr id="16" name="TextBox 15">
            <a:extLst>
              <a:ext uri="{FF2B5EF4-FFF2-40B4-BE49-F238E27FC236}">
                <a16:creationId xmlns:a16="http://schemas.microsoft.com/office/drawing/2014/main" id="{4C74B258-D8C1-F24B-992E-B9380A8D2783}"/>
              </a:ext>
            </a:extLst>
          </p:cNvPr>
          <p:cNvSpPr txBox="1"/>
          <p:nvPr/>
        </p:nvSpPr>
        <p:spPr>
          <a:xfrm>
            <a:off x="5700233" y="4713568"/>
            <a:ext cx="963653" cy="400110"/>
          </a:xfrm>
          <a:prstGeom prst="rect">
            <a:avLst/>
          </a:prstGeom>
          <a:noFill/>
        </p:spPr>
        <p:txBody>
          <a:bodyPr wrap="square" rtlCol="0">
            <a:spAutoFit/>
          </a:bodyPr>
          <a:lstStyle/>
          <a:p>
            <a:pPr algn="ctr"/>
            <a:r>
              <a:rPr lang="en-US" sz="2000" dirty="0"/>
              <a:t>error</a:t>
            </a:r>
          </a:p>
        </p:txBody>
      </p:sp>
      <p:cxnSp>
        <p:nvCxnSpPr>
          <p:cNvPr id="18" name="Straight Arrow Connector 17">
            <a:extLst>
              <a:ext uri="{FF2B5EF4-FFF2-40B4-BE49-F238E27FC236}">
                <a16:creationId xmlns:a16="http://schemas.microsoft.com/office/drawing/2014/main" id="{7506E726-E12C-F640-92F1-87F9650C7C4E}"/>
              </a:ext>
            </a:extLst>
          </p:cNvPr>
          <p:cNvCxnSpPr>
            <a:cxnSpLocks/>
          </p:cNvCxnSpPr>
          <p:nvPr/>
        </p:nvCxnSpPr>
        <p:spPr>
          <a:xfrm flipH="1" flipV="1">
            <a:off x="6182059" y="4351778"/>
            <a:ext cx="1" cy="410890"/>
          </a:xfrm>
          <a:prstGeom prst="straightConnector1">
            <a:avLst/>
          </a:prstGeom>
          <a:ln w="3810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8101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screenshot of a cell phone&#10;&#10;Description automatically generated">
            <a:extLst>
              <a:ext uri="{FF2B5EF4-FFF2-40B4-BE49-F238E27FC236}">
                <a16:creationId xmlns:a16="http://schemas.microsoft.com/office/drawing/2014/main" id="{C6AD9F41-081C-314B-B643-2C48DBF54D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667" y="3060490"/>
            <a:ext cx="6716156" cy="3047667"/>
          </a:xfrm>
          <a:prstGeom prst="rect">
            <a:avLst/>
          </a:prstGeom>
        </p:spPr>
      </p:pic>
      <p:sp>
        <p:nvSpPr>
          <p:cNvPr id="3" name="Footer Placeholder 2">
            <a:extLst>
              <a:ext uri="{FF2B5EF4-FFF2-40B4-BE49-F238E27FC236}">
                <a16:creationId xmlns:a16="http://schemas.microsoft.com/office/drawing/2014/main" id="{C41F35D7-2FD3-104E-B68F-A9AC37834B0F}"/>
              </a:ext>
            </a:extLst>
          </p:cNvPr>
          <p:cNvSpPr>
            <a:spLocks noGrp="1"/>
          </p:cNvSpPr>
          <p:nvPr>
            <p:ph type="ftr" sz="quarter" idx="11"/>
          </p:nvPr>
        </p:nvSpPr>
        <p:spPr/>
        <p:txBody>
          <a:bodyPr/>
          <a:lstStyle/>
          <a:p>
            <a:r>
              <a:rPr lang="en-US"/>
              <a:t>© 2020 EV3Lessons.com, Last edit 12/27/2019</a:t>
            </a:r>
          </a:p>
        </p:txBody>
      </p:sp>
      <p:sp>
        <p:nvSpPr>
          <p:cNvPr id="5" name="Title 4">
            <a:extLst>
              <a:ext uri="{FF2B5EF4-FFF2-40B4-BE49-F238E27FC236}">
                <a16:creationId xmlns:a16="http://schemas.microsoft.com/office/drawing/2014/main" id="{1C0C13BA-1E03-194F-913A-E629691B5883}"/>
              </a:ext>
            </a:extLst>
          </p:cNvPr>
          <p:cNvSpPr>
            <a:spLocks noGrp="1"/>
          </p:cNvSpPr>
          <p:nvPr>
            <p:ph type="title"/>
          </p:nvPr>
        </p:nvSpPr>
        <p:spPr/>
        <p:txBody>
          <a:bodyPr/>
          <a:lstStyle/>
          <a:p>
            <a:r>
              <a:rPr lang="en-US" dirty="0"/>
              <a:t>Proportional Line Follower</a:t>
            </a:r>
          </a:p>
        </p:txBody>
      </p:sp>
      <p:sp>
        <p:nvSpPr>
          <p:cNvPr id="2" name="TextBox 1">
            <a:extLst>
              <a:ext uri="{FF2B5EF4-FFF2-40B4-BE49-F238E27FC236}">
                <a16:creationId xmlns:a16="http://schemas.microsoft.com/office/drawing/2014/main" id="{6CFAA744-AC9A-514B-BE99-48D70AC0F7BC}"/>
              </a:ext>
            </a:extLst>
          </p:cNvPr>
          <p:cNvSpPr txBox="1"/>
          <p:nvPr/>
        </p:nvSpPr>
        <p:spPr>
          <a:xfrm>
            <a:off x="210835" y="1613940"/>
            <a:ext cx="3534703" cy="1446550"/>
          </a:xfrm>
          <a:prstGeom prst="rect">
            <a:avLst/>
          </a:prstGeom>
          <a:noFill/>
        </p:spPr>
        <p:txBody>
          <a:bodyPr wrap="square" rtlCol="0">
            <a:spAutoFit/>
          </a:bodyPr>
          <a:lstStyle/>
          <a:p>
            <a:r>
              <a:rPr lang="en-US" sz="1400" dirty="0"/>
              <a:t>Note: This program uses the color sensor in reflected light mode. You will need to calibrate your color sensor. If you do not know how to calibrate, please refer to our Calibration lesson.</a:t>
            </a:r>
          </a:p>
          <a:p>
            <a:endParaRPr lang="en-US" dirty="0"/>
          </a:p>
        </p:txBody>
      </p:sp>
      <p:sp>
        <p:nvSpPr>
          <p:cNvPr id="6" name="TextBox 5">
            <a:extLst>
              <a:ext uri="{FF2B5EF4-FFF2-40B4-BE49-F238E27FC236}">
                <a16:creationId xmlns:a16="http://schemas.microsoft.com/office/drawing/2014/main" id="{AD36E3EE-8B3F-1942-B29B-357FFC35C4A9}"/>
              </a:ext>
            </a:extLst>
          </p:cNvPr>
          <p:cNvSpPr txBox="1"/>
          <p:nvPr/>
        </p:nvSpPr>
        <p:spPr>
          <a:xfrm>
            <a:off x="6084026" y="2017044"/>
            <a:ext cx="2682240" cy="738664"/>
          </a:xfrm>
          <a:prstGeom prst="rect">
            <a:avLst/>
          </a:prstGeom>
          <a:noFill/>
          <a:ln>
            <a:noFill/>
          </a:ln>
        </p:spPr>
        <p:txBody>
          <a:bodyPr wrap="square" rtlCol="0">
            <a:spAutoFit/>
          </a:bodyPr>
          <a:lstStyle/>
          <a:p>
            <a:r>
              <a:rPr lang="en-US" sz="1400" dirty="0"/>
              <a:t>Part 1: Compute the Error</a:t>
            </a:r>
          </a:p>
          <a:p>
            <a:r>
              <a:rPr lang="en-US" sz="1400" dirty="0"/>
              <a:t>Our goal is to stay at the edge of the line (light sensor = 50)</a:t>
            </a:r>
          </a:p>
        </p:txBody>
      </p:sp>
      <p:sp>
        <p:nvSpPr>
          <p:cNvPr id="8" name="TextBox 7">
            <a:extLst>
              <a:ext uri="{FF2B5EF4-FFF2-40B4-BE49-F238E27FC236}">
                <a16:creationId xmlns:a16="http://schemas.microsoft.com/office/drawing/2014/main" id="{061FDEE6-CACC-BD46-AFDE-D458019D5CB6}"/>
              </a:ext>
            </a:extLst>
          </p:cNvPr>
          <p:cNvSpPr txBox="1"/>
          <p:nvPr/>
        </p:nvSpPr>
        <p:spPr>
          <a:xfrm>
            <a:off x="6084026" y="2754262"/>
            <a:ext cx="2682240" cy="1600438"/>
          </a:xfrm>
          <a:prstGeom prst="rect">
            <a:avLst/>
          </a:prstGeom>
          <a:noFill/>
        </p:spPr>
        <p:txBody>
          <a:bodyPr wrap="square" rtlCol="0">
            <a:spAutoFit/>
          </a:bodyPr>
          <a:lstStyle/>
          <a:p>
            <a:r>
              <a:rPr lang="en-US" sz="1400" dirty="0"/>
              <a:t>Part 2: Apply the correction</a:t>
            </a:r>
          </a:p>
          <a:p>
            <a:r>
              <a:rPr lang="en-US" sz="1400" dirty="0"/>
              <a:t>The error in part 1 is multiplied by a Constant of Proportionality (0.7). This will be different for each robot/application. See slides 9-11 to learn how to tune this number.</a:t>
            </a:r>
          </a:p>
        </p:txBody>
      </p:sp>
      <p:sp>
        <p:nvSpPr>
          <p:cNvPr id="9" name="TextBox 8">
            <a:extLst>
              <a:ext uri="{FF2B5EF4-FFF2-40B4-BE49-F238E27FC236}">
                <a16:creationId xmlns:a16="http://schemas.microsoft.com/office/drawing/2014/main" id="{24B7AAAF-DD2F-0942-AC93-1387358D1ECF}"/>
              </a:ext>
            </a:extLst>
          </p:cNvPr>
          <p:cNvSpPr txBox="1"/>
          <p:nvPr/>
        </p:nvSpPr>
        <p:spPr>
          <a:xfrm>
            <a:off x="4807057" y="5260720"/>
            <a:ext cx="2411766" cy="738664"/>
          </a:xfrm>
          <a:prstGeom prst="rect">
            <a:avLst/>
          </a:prstGeom>
          <a:noFill/>
        </p:spPr>
        <p:txBody>
          <a:bodyPr wrap="square" rtlCol="0">
            <a:spAutoFit/>
          </a:bodyPr>
          <a:lstStyle/>
          <a:p>
            <a:r>
              <a:rPr lang="en-US" sz="1400" dirty="0"/>
              <a:t>This line follower ends after 1000 degrees. Change this to suit your needs.</a:t>
            </a:r>
          </a:p>
        </p:txBody>
      </p:sp>
      <p:sp>
        <p:nvSpPr>
          <p:cNvPr id="10" name="TextBox 9">
            <a:extLst>
              <a:ext uri="{FF2B5EF4-FFF2-40B4-BE49-F238E27FC236}">
                <a16:creationId xmlns:a16="http://schemas.microsoft.com/office/drawing/2014/main" id="{78674F0B-7316-664E-8E05-42B1DD743D69}"/>
              </a:ext>
            </a:extLst>
          </p:cNvPr>
          <p:cNvSpPr txBox="1"/>
          <p:nvPr/>
        </p:nvSpPr>
        <p:spPr>
          <a:xfrm>
            <a:off x="3171500" y="3715756"/>
            <a:ext cx="2118094" cy="307777"/>
          </a:xfrm>
          <a:prstGeom prst="rect">
            <a:avLst/>
          </a:prstGeom>
          <a:noFill/>
        </p:spPr>
        <p:txBody>
          <a:bodyPr wrap="square" rtlCol="0">
            <a:spAutoFit/>
          </a:bodyPr>
          <a:lstStyle/>
          <a:p>
            <a:r>
              <a:rPr lang="en-US" sz="1400" dirty="0"/>
              <a:t>Reset the rotation sensor</a:t>
            </a:r>
          </a:p>
        </p:txBody>
      </p:sp>
      <p:sp>
        <p:nvSpPr>
          <p:cNvPr id="15" name="Rectangle 14">
            <a:extLst>
              <a:ext uri="{FF2B5EF4-FFF2-40B4-BE49-F238E27FC236}">
                <a16:creationId xmlns:a16="http://schemas.microsoft.com/office/drawing/2014/main" id="{4A1B6A47-50AC-074D-A841-07ED54D58B67}"/>
              </a:ext>
            </a:extLst>
          </p:cNvPr>
          <p:cNvSpPr/>
          <p:nvPr/>
        </p:nvSpPr>
        <p:spPr>
          <a:xfrm>
            <a:off x="6084026" y="2017044"/>
            <a:ext cx="2682240" cy="2337656"/>
          </a:xfrm>
          <a:prstGeom prst="rect">
            <a:avLst/>
          </a:prstGeom>
          <a:noFill/>
          <a:ln w="1905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17" name="Straight Arrow Connector 16">
            <a:extLst>
              <a:ext uri="{FF2B5EF4-FFF2-40B4-BE49-F238E27FC236}">
                <a16:creationId xmlns:a16="http://schemas.microsoft.com/office/drawing/2014/main" id="{739F5479-ABB6-8649-8CC3-BE78DD701F11}"/>
              </a:ext>
            </a:extLst>
          </p:cNvPr>
          <p:cNvCxnSpPr>
            <a:stCxn id="8" idx="1"/>
          </p:cNvCxnSpPr>
          <p:nvPr/>
        </p:nvCxnSpPr>
        <p:spPr>
          <a:xfrm flipH="1">
            <a:off x="5096107" y="3554481"/>
            <a:ext cx="987919" cy="105097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92534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8BCB5-E4FB-1743-B265-2FD167AE5D55}"/>
              </a:ext>
            </a:extLst>
          </p:cNvPr>
          <p:cNvSpPr>
            <a:spLocks noGrp="1"/>
          </p:cNvSpPr>
          <p:nvPr>
            <p:ph type="title"/>
          </p:nvPr>
        </p:nvSpPr>
        <p:spPr/>
        <p:txBody>
          <a:bodyPr/>
          <a:lstStyle/>
          <a:p>
            <a:r>
              <a:rPr lang="en-US" dirty="0"/>
              <a:t>Key Step: Tuning the Constant</a:t>
            </a:r>
          </a:p>
        </p:txBody>
      </p:sp>
      <p:sp>
        <p:nvSpPr>
          <p:cNvPr id="4" name="Footer Placeholder 3">
            <a:extLst>
              <a:ext uri="{FF2B5EF4-FFF2-40B4-BE49-F238E27FC236}">
                <a16:creationId xmlns:a16="http://schemas.microsoft.com/office/drawing/2014/main" id="{7DACC767-F690-2B48-B3B2-EB44A22105C8}"/>
              </a:ext>
            </a:extLst>
          </p:cNvPr>
          <p:cNvSpPr>
            <a:spLocks noGrp="1"/>
          </p:cNvSpPr>
          <p:nvPr>
            <p:ph type="ftr" sz="quarter" idx="11"/>
          </p:nvPr>
        </p:nvSpPr>
        <p:spPr/>
        <p:txBody>
          <a:bodyPr/>
          <a:lstStyle/>
          <a:p>
            <a:r>
              <a:rPr lang="en-US"/>
              <a:t>© 2020 EV3Lessons.com, Last edit 12/27/2019</a:t>
            </a:r>
          </a:p>
        </p:txBody>
      </p:sp>
      <p:sp>
        <p:nvSpPr>
          <p:cNvPr id="13" name="Content Placeholder 12">
            <a:extLst>
              <a:ext uri="{FF2B5EF4-FFF2-40B4-BE49-F238E27FC236}">
                <a16:creationId xmlns:a16="http://schemas.microsoft.com/office/drawing/2014/main" id="{D03BF9FA-538C-D643-A6D2-6C972D90F30A}"/>
              </a:ext>
            </a:extLst>
          </p:cNvPr>
          <p:cNvSpPr>
            <a:spLocks noGrp="1"/>
          </p:cNvSpPr>
          <p:nvPr>
            <p:ph idx="1"/>
          </p:nvPr>
        </p:nvSpPr>
        <p:spPr>
          <a:xfrm>
            <a:off x="448092" y="1671145"/>
            <a:ext cx="8238707" cy="4532805"/>
          </a:xfrm>
        </p:spPr>
        <p:txBody>
          <a:bodyPr>
            <a:noAutofit/>
          </a:bodyPr>
          <a:lstStyle/>
          <a:p>
            <a:r>
              <a:rPr lang="en-US" sz="2000" dirty="0"/>
              <a:t>Note, the 0.7 constant in the previous slide is specific to our robot – you need to tune this value for yourself</a:t>
            </a:r>
          </a:p>
          <a:p>
            <a:r>
              <a:rPr lang="en-US" sz="2000" dirty="0"/>
              <a:t>This constant is called the Proportional Constant, or Constant of Proportionality</a:t>
            </a:r>
          </a:p>
          <a:p>
            <a:pPr marL="0" indent="0">
              <a:buNone/>
            </a:pPr>
            <a:endParaRPr lang="en-US" sz="2000" dirty="0"/>
          </a:p>
          <a:p>
            <a:r>
              <a:rPr lang="en-US" sz="2000" dirty="0"/>
              <a:t>The most common way to tune your constant is trial and error.</a:t>
            </a:r>
          </a:p>
          <a:p>
            <a:r>
              <a:rPr lang="en-US" sz="2000" dirty="0"/>
              <a:t>This can take time. Here are some tips:</a:t>
            </a:r>
          </a:p>
          <a:p>
            <a:pPr lvl="1"/>
            <a:r>
              <a:rPr lang="en-US" sz="1800" dirty="0"/>
              <a:t>Start with your constant as1.0 adjust by ±0.5 initially </a:t>
            </a:r>
          </a:p>
          <a:p>
            <a:pPr lvl="1"/>
            <a:r>
              <a:rPr lang="en-US" sz="1800" dirty="0"/>
              <a:t>Adjust to a point where the controller is pretty smooth</a:t>
            </a:r>
          </a:p>
          <a:p>
            <a:pPr lvl="1"/>
            <a:r>
              <a:rPr lang="en-US" sz="1800" dirty="0"/>
              <a:t>Adjust ±0.1 for fine tuning</a:t>
            </a:r>
          </a:p>
        </p:txBody>
      </p:sp>
    </p:spTree>
    <p:extLst>
      <p:ext uri="{BB962C8B-B14F-4D97-AF65-F5344CB8AC3E}">
        <p14:creationId xmlns:p14="http://schemas.microsoft.com/office/powerpoint/2010/main" val="286476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8A246-0A82-4AE8-8B83-0F4D544A5BD0}"/>
              </a:ext>
            </a:extLst>
          </p:cNvPr>
          <p:cNvSpPr>
            <a:spLocks noGrp="1"/>
          </p:cNvSpPr>
          <p:nvPr>
            <p:ph type="title"/>
          </p:nvPr>
        </p:nvSpPr>
        <p:spPr/>
        <p:txBody>
          <a:bodyPr/>
          <a:lstStyle/>
          <a:p>
            <a:r>
              <a:rPr lang="en-US" dirty="0"/>
              <a:t>Proportional Control (0.6 Constant)</a:t>
            </a:r>
          </a:p>
        </p:txBody>
      </p:sp>
      <p:sp>
        <p:nvSpPr>
          <p:cNvPr id="4" name="Footer Placeholder 3">
            <a:extLst>
              <a:ext uri="{FF2B5EF4-FFF2-40B4-BE49-F238E27FC236}">
                <a16:creationId xmlns:a16="http://schemas.microsoft.com/office/drawing/2014/main" id="{86DF4FC6-BB78-41AE-BAFE-D8869754EA8B}"/>
              </a:ext>
            </a:extLst>
          </p:cNvPr>
          <p:cNvSpPr>
            <a:spLocks noGrp="1"/>
          </p:cNvSpPr>
          <p:nvPr>
            <p:ph type="ftr" sz="quarter" idx="11"/>
          </p:nvPr>
        </p:nvSpPr>
        <p:spPr/>
        <p:txBody>
          <a:bodyPr/>
          <a:lstStyle/>
          <a:p>
            <a:r>
              <a:rPr lang="en-US"/>
              <a:t>© 2020 EV3Lessons.com, Last edit 12/27/2019</a:t>
            </a:r>
          </a:p>
        </p:txBody>
      </p:sp>
      <p:pic>
        <p:nvPicPr>
          <p:cNvPr id="12" name="p6 576">
            <a:hlinkClick r:id="" action="ppaction://media"/>
            <a:extLst>
              <a:ext uri="{FF2B5EF4-FFF2-40B4-BE49-F238E27FC236}">
                <a16:creationId xmlns:a16="http://schemas.microsoft.com/office/drawing/2014/main" id="{D1B959EF-E85A-4EB3-A0F1-ACD8CDCB3DC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35315" y="1390955"/>
            <a:ext cx="8673370" cy="4879216"/>
          </a:xfrm>
        </p:spPr>
      </p:pic>
      <p:sp>
        <p:nvSpPr>
          <p:cNvPr id="3" name="TextBox 2">
            <a:extLst>
              <a:ext uri="{FF2B5EF4-FFF2-40B4-BE49-F238E27FC236}">
                <a16:creationId xmlns:a16="http://schemas.microsoft.com/office/drawing/2014/main" id="{92F53BD2-9740-9145-ADFF-F59897374259}"/>
              </a:ext>
            </a:extLst>
          </p:cNvPr>
          <p:cNvSpPr txBox="1"/>
          <p:nvPr/>
        </p:nvSpPr>
        <p:spPr>
          <a:xfrm>
            <a:off x="199698" y="5900839"/>
            <a:ext cx="3720865" cy="369332"/>
          </a:xfrm>
          <a:prstGeom prst="rect">
            <a:avLst/>
          </a:prstGeom>
          <a:noFill/>
        </p:spPr>
        <p:txBody>
          <a:bodyPr wrap="square" rtlCol="0">
            <a:spAutoFit/>
          </a:bodyPr>
          <a:lstStyle/>
          <a:p>
            <a:r>
              <a:rPr lang="en-US" dirty="0"/>
              <a:t>Play video. Turn on volume</a:t>
            </a:r>
          </a:p>
        </p:txBody>
      </p:sp>
    </p:spTree>
    <p:extLst>
      <p:ext uri="{BB962C8B-B14F-4D97-AF65-F5344CB8AC3E}">
        <p14:creationId xmlns:p14="http://schemas.microsoft.com/office/powerpoint/2010/main" val="3251941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93"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theme/theme1.xml><?xml version="1.0" encoding="utf-8"?>
<a:theme xmlns:a="http://schemas.openxmlformats.org/drawingml/2006/main" name="advanced">
  <a:themeElements>
    <a:clrScheme name="Spectrum">
      <a:dk1>
        <a:sysClr val="windowText" lastClr="000000"/>
      </a:dk1>
      <a:lt1>
        <a:sysClr val="window" lastClr="FFFFFF"/>
      </a:lt1>
      <a:dk2>
        <a:srgbClr val="252731"/>
      </a:dk2>
      <a:lt2>
        <a:srgbClr val="EAE7E4"/>
      </a:lt2>
      <a:accent1>
        <a:srgbClr val="990000"/>
      </a:accent1>
      <a:accent2>
        <a:srgbClr val="FF6600"/>
      </a:accent2>
      <a:accent3>
        <a:srgbClr val="FFBA00"/>
      </a:accent3>
      <a:accent4>
        <a:srgbClr val="99CC00"/>
      </a:accent4>
      <a:accent5>
        <a:srgbClr val="528A02"/>
      </a:accent5>
      <a:accent6>
        <a:srgbClr val="333333"/>
      </a:accent6>
      <a:hlink>
        <a:srgbClr val="660000"/>
      </a:hlink>
      <a:folHlink>
        <a:srgbClr val="CC330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pectrum">
      <a:fillStyleLst>
        <a:solidFill>
          <a:schemeClr val="phClr"/>
        </a:solidFill>
        <a:gradFill rotWithShape="1">
          <a:gsLst>
            <a:gs pos="0">
              <a:schemeClr val="phClr">
                <a:tint val="100000"/>
                <a:shade val="70000"/>
                <a:satMod val="150000"/>
              </a:schemeClr>
            </a:gs>
            <a:gs pos="100000">
              <a:schemeClr val="phClr">
                <a:tint val="95000"/>
                <a:satMod val="150000"/>
              </a:schemeClr>
            </a:gs>
          </a:gsLst>
          <a:lin ang="16200000" scaled="1"/>
        </a:gradFill>
        <a:gradFill rotWithShape="1">
          <a:gsLst>
            <a:gs pos="0">
              <a:schemeClr val="phClr">
                <a:tint val="95000"/>
                <a:shade val="70000"/>
                <a:satMod val="150000"/>
              </a:schemeClr>
            </a:gs>
            <a:gs pos="100000">
              <a:schemeClr val="phClr">
                <a:tint val="100000"/>
                <a:shade val="100000"/>
                <a:satMod val="150000"/>
              </a:schemeClr>
            </a:gs>
          </a:gsLst>
          <a:lin ang="16200000" scaled="0"/>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6600000" sx="101000" sy="101000" rotWithShape="0">
              <a:srgbClr val="000000">
                <a:alpha val="75000"/>
              </a:srgbClr>
            </a:outerShdw>
          </a:effectLst>
        </a:effectStyle>
        <a:effectStyle>
          <a:effectLst>
            <a:outerShdw blurRad="50800" dir="5400000" sx="105000" sy="105000" algn="ctr" rotWithShape="0">
              <a:srgbClr val="000000">
                <a:alpha val="40000"/>
              </a:srgbClr>
            </a:outerShdw>
          </a:effectLst>
          <a:scene3d>
            <a:camera prst="orthographicFront">
              <a:rot lat="0" lon="0" rev="0"/>
            </a:camera>
            <a:lightRig rig="balanced" dir="t">
              <a:rot lat="0" lon="0" rev="4800000"/>
            </a:lightRig>
          </a:scene3d>
          <a:sp3d prstMaterial="matte">
            <a:bevelT w="635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dvanced" id="{90896108-50DE-FE4A-B182-456CF756ABD8}" vid="{7A7CEA50-AD81-7D48-98DE-F95E5886FB3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advanced</Template>
  <TotalTime>3024</TotalTime>
  <Words>736</Words>
  <Application>Microsoft Macintosh PowerPoint</Application>
  <PresentationFormat>On-screen Show (4:3)</PresentationFormat>
  <Paragraphs>74</Paragraphs>
  <Slides>11</Slides>
  <Notes>2</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Helvetica Neue</vt:lpstr>
      <vt:lpstr>Wingdings</vt:lpstr>
      <vt:lpstr>advanced</vt:lpstr>
      <vt:lpstr>EV3 Classroom: Proportional Line Follower</vt:lpstr>
      <vt:lpstr>Lesson Objectives</vt:lpstr>
      <vt:lpstr>How Far Is the Robot From The Line?</vt:lpstr>
      <vt:lpstr>Line Following</vt:lpstr>
      <vt:lpstr>How do you make a Proportional Line Follower?</vt:lpstr>
      <vt:lpstr>Challenge</vt:lpstr>
      <vt:lpstr>Proportional Line Follower</vt:lpstr>
      <vt:lpstr>Key Step: Tuning the Constant</vt:lpstr>
      <vt:lpstr>Proportional Control (0.6 Constant)</vt:lpstr>
      <vt:lpstr>Proportional Control (0.8 Constant)</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 Followers: Basic to Proportional</dc:title>
  <dc:creator>Sanjay Seshan</dc:creator>
  <cp:lastModifiedBy>Srinivasan Seshan</cp:lastModifiedBy>
  <cp:revision>31</cp:revision>
  <cp:lastPrinted>2015-11-15T16:45:50Z</cp:lastPrinted>
  <dcterms:created xsi:type="dcterms:W3CDTF">2014-10-28T21:59:38Z</dcterms:created>
  <dcterms:modified xsi:type="dcterms:W3CDTF">2019-12-27T23:13:56Z</dcterms:modified>
</cp:coreProperties>
</file>

<file path=docProps/thumbnail.jpeg>
</file>